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0" r:id="rId24"/>
    <p:sldId id="279" r:id="rId25"/>
    <p:sldId id="278" r:id="rId26"/>
    <p:sldId id="281" r:id="rId27"/>
    <p:sldId id="282" r:id="rId28"/>
    <p:sldId id="283" r:id="rId29"/>
    <p:sldId id="284" r:id="rId30"/>
    <p:sldId id="285" r:id="rId31"/>
  </p:sldIdLst>
  <p:sldSz cx="10080625" cy="7559675"/>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5pPr>
    <a:lvl6pPr marL="2286000" algn="l" defTabSz="914400" rtl="0" eaLnBrk="1" latinLnBrk="0" hangingPunct="1">
      <a:defRPr kern="1200">
        <a:solidFill>
          <a:schemeClr val="tx1"/>
        </a:solidFill>
        <a:latin typeface="Arial" charset="0"/>
        <a:ea typeface="+mn-ea"/>
        <a:cs typeface="Arial Unicode MS" charset="0"/>
      </a:defRPr>
    </a:lvl6pPr>
    <a:lvl7pPr marL="2743200" algn="l" defTabSz="914400" rtl="0" eaLnBrk="1" latinLnBrk="0" hangingPunct="1">
      <a:defRPr kern="1200">
        <a:solidFill>
          <a:schemeClr val="tx1"/>
        </a:solidFill>
        <a:latin typeface="Arial" charset="0"/>
        <a:ea typeface="+mn-ea"/>
        <a:cs typeface="Arial Unicode MS" charset="0"/>
      </a:defRPr>
    </a:lvl7pPr>
    <a:lvl8pPr marL="3200400" algn="l" defTabSz="914400" rtl="0" eaLnBrk="1" latinLnBrk="0" hangingPunct="1">
      <a:defRPr kern="1200">
        <a:solidFill>
          <a:schemeClr val="tx1"/>
        </a:solidFill>
        <a:latin typeface="Arial" charset="0"/>
        <a:ea typeface="+mn-ea"/>
        <a:cs typeface="Arial Unicode MS" charset="0"/>
      </a:defRPr>
    </a:lvl8pPr>
    <a:lvl9pPr marL="3657600" algn="l" defTabSz="914400" rtl="0" eaLnBrk="1" latinLnBrk="0" hangingPunct="1">
      <a:defRPr kern="1200">
        <a:solidFill>
          <a:schemeClr val="tx1"/>
        </a:solidFill>
        <a:latin typeface="Arial" charset="0"/>
        <a:ea typeface="+mn-ea"/>
        <a:cs typeface="Arial Unicode M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5" d="100"/>
          <a:sy n="85" d="100"/>
        </p:scale>
        <p:origin x="-2082" y="-450"/>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1106488" y="812800"/>
            <a:ext cx="5343525"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smtClean="0"/>
          </a:p>
        </p:txBody>
      </p:sp>
      <p:sp>
        <p:nvSpPr>
          <p:cNvPr id="2051" name="Rectangle 3"/>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defRPr>
            </a:lvl1pPr>
          </a:lstStyle>
          <a:p>
            <a:endParaRPr lang="en-US" altLang="en-US" dirty="0"/>
          </a:p>
        </p:txBody>
      </p:sp>
      <p:sp>
        <p:nvSpPr>
          <p:cNvPr id="2052" name="Rectangle 4"/>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defRPr>
            </a:lvl1pPr>
          </a:lstStyle>
          <a:p>
            <a:endParaRPr lang="en-US" altLang="en-US" dirty="0"/>
          </a:p>
        </p:txBody>
      </p:sp>
      <p:sp>
        <p:nvSpPr>
          <p:cNvPr id="2053" name="Rectangle 5"/>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defRPr>
            </a:lvl1pPr>
          </a:lstStyle>
          <a:p>
            <a:endParaRPr lang="en-US" altLang="en-US" dirty="0"/>
          </a:p>
        </p:txBody>
      </p:sp>
      <p:sp>
        <p:nvSpPr>
          <p:cNvPr id="2054" name="Rectangle 6"/>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defRPr>
            </a:lvl1pPr>
          </a:lstStyle>
          <a:p>
            <a:fld id="{8A0CAD1C-C352-4126-8E33-1D073DD0887A}" type="slidenum">
              <a:rPr lang="en-US" altLang="en-US"/>
              <a:pPr/>
              <a:t>‹#›</a:t>
            </a:fld>
            <a:endParaRPr lang="en-US" altLang="en-US" dirty="0"/>
          </a:p>
        </p:txBody>
      </p:sp>
    </p:spTree>
    <p:extLst>
      <p:ext uri="{BB962C8B-B14F-4D97-AF65-F5344CB8AC3E}">
        <p14:creationId xmlns:p14="http://schemas.microsoft.com/office/powerpoint/2010/main" val="3210074479"/>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F7FD38B-7009-45F5-9AF8-8197E4DF50E6}" type="slidenum">
              <a:rPr lang="en-US" altLang="en-US"/>
              <a:pPr/>
              <a:t>1</a:t>
            </a:fld>
            <a:endParaRPr lang="en-US" altLang="en-US" dirty="0"/>
          </a:p>
        </p:txBody>
      </p:sp>
      <p:sp>
        <p:nvSpPr>
          <p:cNvPr id="7169"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70"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5E678EB-7D5D-44B9-9FE2-E2EAE66D3AE8}" type="slidenum">
              <a:rPr lang="en-US" altLang="en-US"/>
              <a:pPr/>
              <a:t>10</a:t>
            </a:fld>
            <a:endParaRPr lang="en-US" altLang="en-US" dirty="0"/>
          </a:p>
        </p:txBody>
      </p:sp>
      <p:sp>
        <p:nvSpPr>
          <p:cNvPr id="1024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5E678EB-7D5D-44B9-9FE2-E2EAE66D3AE8}" type="slidenum">
              <a:rPr lang="en-US" altLang="en-US"/>
              <a:pPr/>
              <a:t>11</a:t>
            </a:fld>
            <a:endParaRPr lang="en-US" altLang="en-US" dirty="0"/>
          </a:p>
        </p:txBody>
      </p:sp>
      <p:sp>
        <p:nvSpPr>
          <p:cNvPr id="1024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5E678EB-7D5D-44B9-9FE2-E2EAE66D3AE8}" type="slidenum">
              <a:rPr lang="en-US" altLang="en-US"/>
              <a:pPr/>
              <a:t>12</a:t>
            </a:fld>
            <a:endParaRPr lang="en-US" altLang="en-US" dirty="0"/>
          </a:p>
        </p:txBody>
      </p:sp>
      <p:sp>
        <p:nvSpPr>
          <p:cNvPr id="1024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5E678EB-7D5D-44B9-9FE2-E2EAE66D3AE8}" type="slidenum">
              <a:rPr lang="en-US" altLang="en-US"/>
              <a:pPr/>
              <a:t>13</a:t>
            </a:fld>
            <a:endParaRPr lang="en-US" altLang="en-US" dirty="0"/>
          </a:p>
        </p:txBody>
      </p:sp>
      <p:sp>
        <p:nvSpPr>
          <p:cNvPr id="1024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5E678EB-7D5D-44B9-9FE2-E2EAE66D3AE8}" type="slidenum">
              <a:rPr lang="en-US" altLang="en-US"/>
              <a:pPr/>
              <a:t>14</a:t>
            </a:fld>
            <a:endParaRPr lang="en-US" altLang="en-US" dirty="0"/>
          </a:p>
        </p:txBody>
      </p:sp>
      <p:sp>
        <p:nvSpPr>
          <p:cNvPr id="1024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5E678EB-7D5D-44B9-9FE2-E2EAE66D3AE8}" type="slidenum">
              <a:rPr lang="en-US" altLang="en-US"/>
              <a:pPr/>
              <a:t>15</a:t>
            </a:fld>
            <a:endParaRPr lang="en-US" altLang="en-US" dirty="0"/>
          </a:p>
        </p:txBody>
      </p:sp>
      <p:sp>
        <p:nvSpPr>
          <p:cNvPr id="1024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5E678EB-7D5D-44B9-9FE2-E2EAE66D3AE8}" type="slidenum">
              <a:rPr lang="en-US" altLang="en-US"/>
              <a:pPr/>
              <a:t>16</a:t>
            </a:fld>
            <a:endParaRPr lang="en-US" altLang="en-US" dirty="0"/>
          </a:p>
        </p:txBody>
      </p:sp>
      <p:sp>
        <p:nvSpPr>
          <p:cNvPr id="1024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5E678EB-7D5D-44B9-9FE2-E2EAE66D3AE8}" type="slidenum">
              <a:rPr lang="en-US" altLang="en-US"/>
              <a:pPr/>
              <a:t>17</a:t>
            </a:fld>
            <a:endParaRPr lang="en-US" altLang="en-US" dirty="0"/>
          </a:p>
        </p:txBody>
      </p:sp>
      <p:sp>
        <p:nvSpPr>
          <p:cNvPr id="1024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5E678EB-7D5D-44B9-9FE2-E2EAE66D3AE8}" type="slidenum">
              <a:rPr lang="en-US" altLang="en-US"/>
              <a:pPr/>
              <a:t>18</a:t>
            </a:fld>
            <a:endParaRPr lang="en-US" altLang="en-US" dirty="0"/>
          </a:p>
        </p:txBody>
      </p:sp>
      <p:sp>
        <p:nvSpPr>
          <p:cNvPr id="1024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5E678EB-7D5D-44B9-9FE2-E2EAE66D3AE8}" type="slidenum">
              <a:rPr lang="en-US" altLang="en-US"/>
              <a:pPr/>
              <a:t>19</a:t>
            </a:fld>
            <a:endParaRPr lang="en-US" altLang="en-US" dirty="0"/>
          </a:p>
        </p:txBody>
      </p:sp>
      <p:sp>
        <p:nvSpPr>
          <p:cNvPr id="1024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F9148EE-454B-404A-B9D9-57CCF9881E7C}" type="slidenum">
              <a:rPr lang="en-US" altLang="en-US"/>
              <a:pPr/>
              <a:t>2</a:t>
            </a:fld>
            <a:endParaRPr lang="en-US" altLang="en-US" dirty="0"/>
          </a:p>
        </p:txBody>
      </p:sp>
      <p:sp>
        <p:nvSpPr>
          <p:cNvPr id="8193"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4"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5E678EB-7D5D-44B9-9FE2-E2EAE66D3AE8}" type="slidenum">
              <a:rPr lang="en-US" altLang="en-US"/>
              <a:pPr/>
              <a:t>20</a:t>
            </a:fld>
            <a:endParaRPr lang="en-US" altLang="en-US" dirty="0"/>
          </a:p>
        </p:txBody>
      </p:sp>
      <p:sp>
        <p:nvSpPr>
          <p:cNvPr id="1024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5E678EB-7D5D-44B9-9FE2-E2EAE66D3AE8}" type="slidenum">
              <a:rPr lang="en-US" altLang="en-US"/>
              <a:pPr/>
              <a:t>21</a:t>
            </a:fld>
            <a:endParaRPr lang="en-US" altLang="en-US" dirty="0"/>
          </a:p>
        </p:txBody>
      </p:sp>
      <p:sp>
        <p:nvSpPr>
          <p:cNvPr id="1024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5E678EB-7D5D-44B9-9FE2-E2EAE66D3AE8}" type="slidenum">
              <a:rPr lang="en-US" altLang="en-US"/>
              <a:pPr/>
              <a:t>22</a:t>
            </a:fld>
            <a:endParaRPr lang="en-US" altLang="en-US" dirty="0"/>
          </a:p>
        </p:txBody>
      </p:sp>
      <p:sp>
        <p:nvSpPr>
          <p:cNvPr id="1024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5E678EB-7D5D-44B9-9FE2-E2EAE66D3AE8}" type="slidenum">
              <a:rPr lang="en-US" altLang="en-US"/>
              <a:pPr/>
              <a:t>23</a:t>
            </a:fld>
            <a:endParaRPr lang="en-US" altLang="en-US" dirty="0"/>
          </a:p>
        </p:txBody>
      </p:sp>
      <p:sp>
        <p:nvSpPr>
          <p:cNvPr id="1024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5E678EB-7D5D-44B9-9FE2-E2EAE66D3AE8}" type="slidenum">
              <a:rPr lang="en-US" altLang="en-US"/>
              <a:pPr/>
              <a:t>24</a:t>
            </a:fld>
            <a:endParaRPr lang="en-US" altLang="en-US" dirty="0"/>
          </a:p>
        </p:txBody>
      </p:sp>
      <p:sp>
        <p:nvSpPr>
          <p:cNvPr id="1024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5E678EB-7D5D-44B9-9FE2-E2EAE66D3AE8}" type="slidenum">
              <a:rPr lang="en-US" altLang="en-US"/>
              <a:pPr/>
              <a:t>25</a:t>
            </a:fld>
            <a:endParaRPr lang="en-US" altLang="en-US" dirty="0"/>
          </a:p>
        </p:txBody>
      </p:sp>
      <p:sp>
        <p:nvSpPr>
          <p:cNvPr id="1024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5E678EB-7D5D-44B9-9FE2-E2EAE66D3AE8}" type="slidenum">
              <a:rPr lang="en-US" altLang="en-US"/>
              <a:pPr/>
              <a:t>26</a:t>
            </a:fld>
            <a:endParaRPr lang="en-US" altLang="en-US" dirty="0"/>
          </a:p>
        </p:txBody>
      </p:sp>
      <p:sp>
        <p:nvSpPr>
          <p:cNvPr id="1024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5E678EB-7D5D-44B9-9FE2-E2EAE66D3AE8}" type="slidenum">
              <a:rPr lang="en-US" altLang="en-US"/>
              <a:pPr/>
              <a:t>27</a:t>
            </a:fld>
            <a:endParaRPr lang="en-US" altLang="en-US" dirty="0"/>
          </a:p>
        </p:txBody>
      </p:sp>
      <p:sp>
        <p:nvSpPr>
          <p:cNvPr id="1024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5E678EB-7D5D-44B9-9FE2-E2EAE66D3AE8}" type="slidenum">
              <a:rPr lang="en-US" altLang="en-US"/>
              <a:pPr/>
              <a:t>28</a:t>
            </a:fld>
            <a:endParaRPr lang="en-US" altLang="en-US" dirty="0"/>
          </a:p>
        </p:txBody>
      </p:sp>
      <p:sp>
        <p:nvSpPr>
          <p:cNvPr id="1024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5E678EB-7D5D-44B9-9FE2-E2EAE66D3AE8}" type="slidenum">
              <a:rPr lang="en-US" altLang="en-US"/>
              <a:pPr/>
              <a:t>29</a:t>
            </a:fld>
            <a:endParaRPr lang="en-US" altLang="en-US" dirty="0"/>
          </a:p>
        </p:txBody>
      </p:sp>
      <p:sp>
        <p:nvSpPr>
          <p:cNvPr id="1024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FDBBDA6-8B91-428B-A593-10FC1F274110}" type="slidenum">
              <a:rPr lang="en-US" altLang="en-US"/>
              <a:pPr/>
              <a:t>3</a:t>
            </a:fld>
            <a:endParaRPr lang="en-US" altLang="en-US" dirty="0"/>
          </a:p>
        </p:txBody>
      </p:sp>
      <p:sp>
        <p:nvSpPr>
          <p:cNvPr id="9217"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18"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5E678EB-7D5D-44B9-9FE2-E2EAE66D3AE8}" type="slidenum">
              <a:rPr lang="en-US" altLang="en-US"/>
              <a:pPr/>
              <a:t>30</a:t>
            </a:fld>
            <a:endParaRPr lang="en-US" altLang="en-US" dirty="0"/>
          </a:p>
        </p:txBody>
      </p:sp>
      <p:sp>
        <p:nvSpPr>
          <p:cNvPr id="1024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5E678EB-7D5D-44B9-9FE2-E2EAE66D3AE8}" type="slidenum">
              <a:rPr lang="en-US" altLang="en-US"/>
              <a:pPr/>
              <a:t>4</a:t>
            </a:fld>
            <a:endParaRPr lang="en-US" altLang="en-US" dirty="0"/>
          </a:p>
        </p:txBody>
      </p:sp>
      <p:sp>
        <p:nvSpPr>
          <p:cNvPr id="1024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5E678EB-7D5D-44B9-9FE2-E2EAE66D3AE8}" type="slidenum">
              <a:rPr lang="en-US" altLang="en-US"/>
              <a:pPr/>
              <a:t>5</a:t>
            </a:fld>
            <a:endParaRPr lang="en-US" altLang="en-US" dirty="0"/>
          </a:p>
        </p:txBody>
      </p:sp>
      <p:sp>
        <p:nvSpPr>
          <p:cNvPr id="1024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5E678EB-7D5D-44B9-9FE2-E2EAE66D3AE8}" type="slidenum">
              <a:rPr lang="en-US" altLang="en-US"/>
              <a:pPr/>
              <a:t>6</a:t>
            </a:fld>
            <a:endParaRPr lang="en-US" altLang="en-US" dirty="0"/>
          </a:p>
        </p:txBody>
      </p:sp>
      <p:sp>
        <p:nvSpPr>
          <p:cNvPr id="1024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5E678EB-7D5D-44B9-9FE2-E2EAE66D3AE8}" type="slidenum">
              <a:rPr lang="en-US" altLang="en-US"/>
              <a:pPr/>
              <a:t>7</a:t>
            </a:fld>
            <a:endParaRPr lang="en-US" altLang="en-US" dirty="0"/>
          </a:p>
        </p:txBody>
      </p:sp>
      <p:sp>
        <p:nvSpPr>
          <p:cNvPr id="1024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5E678EB-7D5D-44B9-9FE2-E2EAE66D3AE8}" type="slidenum">
              <a:rPr lang="en-US" altLang="en-US"/>
              <a:pPr/>
              <a:t>8</a:t>
            </a:fld>
            <a:endParaRPr lang="en-US" altLang="en-US" dirty="0"/>
          </a:p>
        </p:txBody>
      </p:sp>
      <p:sp>
        <p:nvSpPr>
          <p:cNvPr id="1024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5E678EB-7D5D-44B9-9FE2-E2EAE66D3AE8}" type="slidenum">
              <a:rPr lang="en-US" altLang="en-US"/>
              <a:pPr/>
              <a:t>9</a:t>
            </a:fld>
            <a:endParaRPr lang="en-US" altLang="en-US" dirty="0"/>
          </a:p>
        </p:txBody>
      </p:sp>
      <p:sp>
        <p:nvSpPr>
          <p:cNvPr id="1024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en-US" altLang="en-US" dirty="0"/>
          </a:p>
        </p:txBody>
      </p:sp>
      <p:sp>
        <p:nvSpPr>
          <p:cNvPr id="5" name="Footer Placeholder 4"/>
          <p:cNvSpPr>
            <a:spLocks noGrp="1"/>
          </p:cNvSpPr>
          <p:nvPr>
            <p:ph type="ftr" idx="11"/>
          </p:nvPr>
        </p:nvSpPr>
        <p:spPr/>
        <p:txBody>
          <a:bodyPr/>
          <a:lstStyle>
            <a:lvl1pPr>
              <a:defRPr/>
            </a:lvl1pPr>
          </a:lstStyle>
          <a:p>
            <a:endParaRPr lang="en-US" altLang="en-US" dirty="0"/>
          </a:p>
        </p:txBody>
      </p:sp>
      <p:sp>
        <p:nvSpPr>
          <p:cNvPr id="6" name="Slide Number Placeholder 5"/>
          <p:cNvSpPr>
            <a:spLocks noGrp="1"/>
          </p:cNvSpPr>
          <p:nvPr>
            <p:ph type="sldNum" idx="12"/>
          </p:nvPr>
        </p:nvSpPr>
        <p:spPr/>
        <p:txBody>
          <a:bodyPr/>
          <a:lstStyle>
            <a:lvl1pPr>
              <a:defRPr/>
            </a:lvl1pPr>
          </a:lstStyle>
          <a:p>
            <a:fld id="{F4007F2B-C730-4F22-9780-42C0B4CEC612}" type="slidenum">
              <a:rPr lang="en-US" altLang="en-US"/>
              <a:pPr/>
              <a:t>‹#›</a:t>
            </a:fld>
            <a:endParaRPr lang="en-US" altLang="en-US" dirty="0"/>
          </a:p>
        </p:txBody>
      </p:sp>
    </p:spTree>
    <p:extLst>
      <p:ext uri="{BB962C8B-B14F-4D97-AF65-F5344CB8AC3E}">
        <p14:creationId xmlns:p14="http://schemas.microsoft.com/office/powerpoint/2010/main" val="3619486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ltLang="en-US" dirty="0"/>
          </a:p>
        </p:txBody>
      </p:sp>
      <p:sp>
        <p:nvSpPr>
          <p:cNvPr id="5" name="Footer Placeholder 4"/>
          <p:cNvSpPr>
            <a:spLocks noGrp="1"/>
          </p:cNvSpPr>
          <p:nvPr>
            <p:ph type="ftr" idx="11"/>
          </p:nvPr>
        </p:nvSpPr>
        <p:spPr/>
        <p:txBody>
          <a:bodyPr/>
          <a:lstStyle>
            <a:lvl1pPr>
              <a:defRPr/>
            </a:lvl1pPr>
          </a:lstStyle>
          <a:p>
            <a:endParaRPr lang="en-US" altLang="en-US" dirty="0"/>
          </a:p>
        </p:txBody>
      </p:sp>
      <p:sp>
        <p:nvSpPr>
          <p:cNvPr id="6" name="Slide Number Placeholder 5"/>
          <p:cNvSpPr>
            <a:spLocks noGrp="1"/>
          </p:cNvSpPr>
          <p:nvPr>
            <p:ph type="sldNum" idx="12"/>
          </p:nvPr>
        </p:nvSpPr>
        <p:spPr/>
        <p:txBody>
          <a:bodyPr/>
          <a:lstStyle>
            <a:lvl1pPr>
              <a:defRPr/>
            </a:lvl1pPr>
          </a:lstStyle>
          <a:p>
            <a:fld id="{60A3F98B-A314-4990-A7BF-99DFA9DB777C}" type="slidenum">
              <a:rPr lang="en-US" altLang="en-US"/>
              <a:pPr/>
              <a:t>‹#›</a:t>
            </a:fld>
            <a:endParaRPr lang="en-US" altLang="en-US" dirty="0"/>
          </a:p>
        </p:txBody>
      </p:sp>
    </p:spTree>
    <p:extLst>
      <p:ext uri="{BB962C8B-B14F-4D97-AF65-F5344CB8AC3E}">
        <p14:creationId xmlns:p14="http://schemas.microsoft.com/office/powerpoint/2010/main" val="297501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37488" y="301625"/>
            <a:ext cx="1952625" cy="5276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79613" y="301625"/>
            <a:ext cx="5705475" cy="5276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ltLang="en-US" dirty="0"/>
          </a:p>
        </p:txBody>
      </p:sp>
      <p:sp>
        <p:nvSpPr>
          <p:cNvPr id="5" name="Footer Placeholder 4"/>
          <p:cNvSpPr>
            <a:spLocks noGrp="1"/>
          </p:cNvSpPr>
          <p:nvPr>
            <p:ph type="ftr" idx="11"/>
          </p:nvPr>
        </p:nvSpPr>
        <p:spPr/>
        <p:txBody>
          <a:bodyPr/>
          <a:lstStyle>
            <a:lvl1pPr>
              <a:defRPr/>
            </a:lvl1pPr>
          </a:lstStyle>
          <a:p>
            <a:endParaRPr lang="en-US" altLang="en-US" dirty="0"/>
          </a:p>
        </p:txBody>
      </p:sp>
      <p:sp>
        <p:nvSpPr>
          <p:cNvPr id="6" name="Slide Number Placeholder 5"/>
          <p:cNvSpPr>
            <a:spLocks noGrp="1"/>
          </p:cNvSpPr>
          <p:nvPr>
            <p:ph type="sldNum" idx="12"/>
          </p:nvPr>
        </p:nvSpPr>
        <p:spPr/>
        <p:txBody>
          <a:bodyPr/>
          <a:lstStyle>
            <a:lvl1pPr>
              <a:defRPr/>
            </a:lvl1pPr>
          </a:lstStyle>
          <a:p>
            <a:fld id="{AF28BD60-4E27-47B1-8FF9-F39208B44DB1}" type="slidenum">
              <a:rPr lang="en-US" altLang="en-US"/>
              <a:pPr/>
              <a:t>‹#›</a:t>
            </a:fld>
            <a:endParaRPr lang="en-US" altLang="en-US" dirty="0"/>
          </a:p>
        </p:txBody>
      </p:sp>
    </p:spTree>
    <p:extLst>
      <p:ext uri="{BB962C8B-B14F-4D97-AF65-F5344CB8AC3E}">
        <p14:creationId xmlns:p14="http://schemas.microsoft.com/office/powerpoint/2010/main" val="3360922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ltLang="en-US" dirty="0"/>
          </a:p>
        </p:txBody>
      </p:sp>
      <p:sp>
        <p:nvSpPr>
          <p:cNvPr id="5" name="Footer Placeholder 4"/>
          <p:cNvSpPr>
            <a:spLocks noGrp="1"/>
          </p:cNvSpPr>
          <p:nvPr>
            <p:ph type="ftr" idx="11"/>
          </p:nvPr>
        </p:nvSpPr>
        <p:spPr/>
        <p:txBody>
          <a:bodyPr/>
          <a:lstStyle>
            <a:lvl1pPr>
              <a:defRPr/>
            </a:lvl1pPr>
          </a:lstStyle>
          <a:p>
            <a:endParaRPr lang="en-US" altLang="en-US" dirty="0"/>
          </a:p>
        </p:txBody>
      </p:sp>
      <p:sp>
        <p:nvSpPr>
          <p:cNvPr id="6" name="Slide Number Placeholder 5"/>
          <p:cNvSpPr>
            <a:spLocks noGrp="1"/>
          </p:cNvSpPr>
          <p:nvPr>
            <p:ph type="sldNum" idx="12"/>
          </p:nvPr>
        </p:nvSpPr>
        <p:spPr/>
        <p:txBody>
          <a:bodyPr/>
          <a:lstStyle>
            <a:lvl1pPr>
              <a:defRPr/>
            </a:lvl1pPr>
          </a:lstStyle>
          <a:p>
            <a:fld id="{7C6226B4-B209-44C9-A4E5-3FAA33B5EC45}" type="slidenum">
              <a:rPr lang="en-US" altLang="en-US"/>
              <a:pPr/>
              <a:t>‹#›</a:t>
            </a:fld>
            <a:endParaRPr lang="en-US" altLang="en-US" dirty="0"/>
          </a:p>
        </p:txBody>
      </p:sp>
    </p:spTree>
    <p:extLst>
      <p:ext uri="{BB962C8B-B14F-4D97-AF65-F5344CB8AC3E}">
        <p14:creationId xmlns:p14="http://schemas.microsoft.com/office/powerpoint/2010/main" val="3111683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US" altLang="en-US" dirty="0"/>
          </a:p>
        </p:txBody>
      </p:sp>
      <p:sp>
        <p:nvSpPr>
          <p:cNvPr id="5" name="Footer Placeholder 4"/>
          <p:cNvSpPr>
            <a:spLocks noGrp="1"/>
          </p:cNvSpPr>
          <p:nvPr>
            <p:ph type="ftr" idx="11"/>
          </p:nvPr>
        </p:nvSpPr>
        <p:spPr/>
        <p:txBody>
          <a:bodyPr/>
          <a:lstStyle>
            <a:lvl1pPr>
              <a:defRPr/>
            </a:lvl1pPr>
          </a:lstStyle>
          <a:p>
            <a:endParaRPr lang="en-US" altLang="en-US" dirty="0"/>
          </a:p>
        </p:txBody>
      </p:sp>
      <p:sp>
        <p:nvSpPr>
          <p:cNvPr id="6" name="Slide Number Placeholder 5"/>
          <p:cNvSpPr>
            <a:spLocks noGrp="1"/>
          </p:cNvSpPr>
          <p:nvPr>
            <p:ph type="sldNum" idx="12"/>
          </p:nvPr>
        </p:nvSpPr>
        <p:spPr/>
        <p:txBody>
          <a:bodyPr/>
          <a:lstStyle>
            <a:lvl1pPr>
              <a:defRPr/>
            </a:lvl1pPr>
          </a:lstStyle>
          <a:p>
            <a:fld id="{92B59B62-9D79-44D4-8D5F-F2C6A589A41B}" type="slidenum">
              <a:rPr lang="en-US" altLang="en-US"/>
              <a:pPr/>
              <a:t>‹#›</a:t>
            </a:fld>
            <a:endParaRPr lang="en-US" altLang="en-US" dirty="0"/>
          </a:p>
        </p:txBody>
      </p:sp>
    </p:spTree>
    <p:extLst>
      <p:ext uri="{BB962C8B-B14F-4D97-AF65-F5344CB8AC3E}">
        <p14:creationId xmlns:p14="http://schemas.microsoft.com/office/powerpoint/2010/main" val="3082019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79613" y="1768475"/>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2013" y="1768475"/>
            <a:ext cx="3811587"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endParaRPr lang="en-US" altLang="en-US" dirty="0"/>
          </a:p>
        </p:txBody>
      </p:sp>
      <p:sp>
        <p:nvSpPr>
          <p:cNvPr id="6" name="Footer Placeholder 5"/>
          <p:cNvSpPr>
            <a:spLocks noGrp="1"/>
          </p:cNvSpPr>
          <p:nvPr>
            <p:ph type="ftr" idx="11"/>
          </p:nvPr>
        </p:nvSpPr>
        <p:spPr/>
        <p:txBody>
          <a:bodyPr/>
          <a:lstStyle>
            <a:lvl1pPr>
              <a:defRPr/>
            </a:lvl1pPr>
          </a:lstStyle>
          <a:p>
            <a:endParaRPr lang="en-US" altLang="en-US" dirty="0"/>
          </a:p>
        </p:txBody>
      </p:sp>
      <p:sp>
        <p:nvSpPr>
          <p:cNvPr id="7" name="Slide Number Placeholder 6"/>
          <p:cNvSpPr>
            <a:spLocks noGrp="1"/>
          </p:cNvSpPr>
          <p:nvPr>
            <p:ph type="sldNum" idx="12"/>
          </p:nvPr>
        </p:nvSpPr>
        <p:spPr/>
        <p:txBody>
          <a:bodyPr/>
          <a:lstStyle>
            <a:lvl1pPr>
              <a:defRPr/>
            </a:lvl1pPr>
          </a:lstStyle>
          <a:p>
            <a:fld id="{61F54394-8E51-4F94-A69E-7B0812CB1164}" type="slidenum">
              <a:rPr lang="en-US" altLang="en-US"/>
              <a:pPr/>
              <a:t>‹#›</a:t>
            </a:fld>
            <a:endParaRPr lang="en-US" altLang="en-US" dirty="0"/>
          </a:p>
        </p:txBody>
      </p:sp>
    </p:spTree>
    <p:extLst>
      <p:ext uri="{BB962C8B-B14F-4D97-AF65-F5344CB8AC3E}">
        <p14:creationId xmlns:p14="http://schemas.microsoft.com/office/powerpoint/2010/main" val="2513571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endParaRPr lang="en-US" altLang="en-US" dirty="0"/>
          </a:p>
        </p:txBody>
      </p:sp>
      <p:sp>
        <p:nvSpPr>
          <p:cNvPr id="8" name="Footer Placeholder 7"/>
          <p:cNvSpPr>
            <a:spLocks noGrp="1"/>
          </p:cNvSpPr>
          <p:nvPr>
            <p:ph type="ftr" idx="11"/>
          </p:nvPr>
        </p:nvSpPr>
        <p:spPr/>
        <p:txBody>
          <a:bodyPr/>
          <a:lstStyle>
            <a:lvl1pPr>
              <a:defRPr/>
            </a:lvl1pPr>
          </a:lstStyle>
          <a:p>
            <a:endParaRPr lang="en-US" altLang="en-US" dirty="0"/>
          </a:p>
        </p:txBody>
      </p:sp>
      <p:sp>
        <p:nvSpPr>
          <p:cNvPr id="9" name="Slide Number Placeholder 8"/>
          <p:cNvSpPr>
            <a:spLocks noGrp="1"/>
          </p:cNvSpPr>
          <p:nvPr>
            <p:ph type="sldNum" idx="12"/>
          </p:nvPr>
        </p:nvSpPr>
        <p:spPr/>
        <p:txBody>
          <a:bodyPr/>
          <a:lstStyle>
            <a:lvl1pPr>
              <a:defRPr/>
            </a:lvl1pPr>
          </a:lstStyle>
          <a:p>
            <a:fld id="{3DECDE64-4EE5-4595-A59E-87F7CEDDCF7A}" type="slidenum">
              <a:rPr lang="en-US" altLang="en-US"/>
              <a:pPr/>
              <a:t>‹#›</a:t>
            </a:fld>
            <a:endParaRPr lang="en-US" altLang="en-US" dirty="0"/>
          </a:p>
        </p:txBody>
      </p:sp>
    </p:spTree>
    <p:extLst>
      <p:ext uri="{BB962C8B-B14F-4D97-AF65-F5344CB8AC3E}">
        <p14:creationId xmlns:p14="http://schemas.microsoft.com/office/powerpoint/2010/main" val="3339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en-US" altLang="en-US" dirty="0"/>
          </a:p>
        </p:txBody>
      </p:sp>
      <p:sp>
        <p:nvSpPr>
          <p:cNvPr id="4" name="Footer Placeholder 3"/>
          <p:cNvSpPr>
            <a:spLocks noGrp="1"/>
          </p:cNvSpPr>
          <p:nvPr>
            <p:ph type="ftr" idx="11"/>
          </p:nvPr>
        </p:nvSpPr>
        <p:spPr/>
        <p:txBody>
          <a:bodyPr/>
          <a:lstStyle>
            <a:lvl1pPr>
              <a:defRPr/>
            </a:lvl1pPr>
          </a:lstStyle>
          <a:p>
            <a:endParaRPr lang="en-US" altLang="en-US" dirty="0"/>
          </a:p>
        </p:txBody>
      </p:sp>
      <p:sp>
        <p:nvSpPr>
          <p:cNvPr id="5" name="Slide Number Placeholder 4"/>
          <p:cNvSpPr>
            <a:spLocks noGrp="1"/>
          </p:cNvSpPr>
          <p:nvPr>
            <p:ph type="sldNum" idx="12"/>
          </p:nvPr>
        </p:nvSpPr>
        <p:spPr/>
        <p:txBody>
          <a:bodyPr/>
          <a:lstStyle>
            <a:lvl1pPr>
              <a:defRPr/>
            </a:lvl1pPr>
          </a:lstStyle>
          <a:p>
            <a:fld id="{AB828BB6-CA78-49D7-B8D1-0FF424D1F9E8}" type="slidenum">
              <a:rPr lang="en-US" altLang="en-US"/>
              <a:pPr/>
              <a:t>‹#›</a:t>
            </a:fld>
            <a:endParaRPr lang="en-US" altLang="en-US" dirty="0"/>
          </a:p>
        </p:txBody>
      </p:sp>
    </p:spTree>
    <p:extLst>
      <p:ext uri="{BB962C8B-B14F-4D97-AF65-F5344CB8AC3E}">
        <p14:creationId xmlns:p14="http://schemas.microsoft.com/office/powerpoint/2010/main" val="1331624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US" altLang="en-US" dirty="0"/>
          </a:p>
        </p:txBody>
      </p:sp>
      <p:sp>
        <p:nvSpPr>
          <p:cNvPr id="3" name="Footer Placeholder 2"/>
          <p:cNvSpPr>
            <a:spLocks noGrp="1"/>
          </p:cNvSpPr>
          <p:nvPr>
            <p:ph type="ftr" idx="11"/>
          </p:nvPr>
        </p:nvSpPr>
        <p:spPr/>
        <p:txBody>
          <a:bodyPr/>
          <a:lstStyle>
            <a:lvl1pPr>
              <a:defRPr/>
            </a:lvl1pPr>
          </a:lstStyle>
          <a:p>
            <a:endParaRPr lang="en-US" altLang="en-US" dirty="0"/>
          </a:p>
        </p:txBody>
      </p:sp>
      <p:sp>
        <p:nvSpPr>
          <p:cNvPr id="4" name="Slide Number Placeholder 3"/>
          <p:cNvSpPr>
            <a:spLocks noGrp="1"/>
          </p:cNvSpPr>
          <p:nvPr>
            <p:ph type="sldNum" idx="12"/>
          </p:nvPr>
        </p:nvSpPr>
        <p:spPr/>
        <p:txBody>
          <a:bodyPr/>
          <a:lstStyle>
            <a:lvl1pPr>
              <a:defRPr/>
            </a:lvl1pPr>
          </a:lstStyle>
          <a:p>
            <a:fld id="{D4760C38-AA64-4CDB-BACF-4A98342251B2}" type="slidenum">
              <a:rPr lang="en-US" altLang="en-US"/>
              <a:pPr/>
              <a:t>‹#›</a:t>
            </a:fld>
            <a:endParaRPr lang="en-US" altLang="en-US" dirty="0"/>
          </a:p>
        </p:txBody>
      </p:sp>
    </p:spTree>
    <p:extLst>
      <p:ext uri="{BB962C8B-B14F-4D97-AF65-F5344CB8AC3E}">
        <p14:creationId xmlns:p14="http://schemas.microsoft.com/office/powerpoint/2010/main" val="2151457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ltLang="en-US" dirty="0"/>
          </a:p>
        </p:txBody>
      </p:sp>
      <p:sp>
        <p:nvSpPr>
          <p:cNvPr id="6" name="Footer Placeholder 5"/>
          <p:cNvSpPr>
            <a:spLocks noGrp="1"/>
          </p:cNvSpPr>
          <p:nvPr>
            <p:ph type="ftr" idx="11"/>
          </p:nvPr>
        </p:nvSpPr>
        <p:spPr/>
        <p:txBody>
          <a:bodyPr/>
          <a:lstStyle>
            <a:lvl1pPr>
              <a:defRPr/>
            </a:lvl1pPr>
          </a:lstStyle>
          <a:p>
            <a:endParaRPr lang="en-US" altLang="en-US" dirty="0"/>
          </a:p>
        </p:txBody>
      </p:sp>
      <p:sp>
        <p:nvSpPr>
          <p:cNvPr id="7" name="Slide Number Placeholder 6"/>
          <p:cNvSpPr>
            <a:spLocks noGrp="1"/>
          </p:cNvSpPr>
          <p:nvPr>
            <p:ph type="sldNum" idx="12"/>
          </p:nvPr>
        </p:nvSpPr>
        <p:spPr/>
        <p:txBody>
          <a:bodyPr/>
          <a:lstStyle>
            <a:lvl1pPr>
              <a:defRPr/>
            </a:lvl1pPr>
          </a:lstStyle>
          <a:p>
            <a:fld id="{7FAEE78C-221B-4EC5-892B-70E2257C7A15}" type="slidenum">
              <a:rPr lang="en-US" altLang="en-US"/>
              <a:pPr/>
              <a:t>‹#›</a:t>
            </a:fld>
            <a:endParaRPr lang="en-US" altLang="en-US" dirty="0"/>
          </a:p>
        </p:txBody>
      </p:sp>
    </p:spTree>
    <p:extLst>
      <p:ext uri="{BB962C8B-B14F-4D97-AF65-F5344CB8AC3E}">
        <p14:creationId xmlns:p14="http://schemas.microsoft.com/office/powerpoint/2010/main" val="1767509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ltLang="en-US" dirty="0"/>
          </a:p>
        </p:txBody>
      </p:sp>
      <p:sp>
        <p:nvSpPr>
          <p:cNvPr id="6" name="Footer Placeholder 5"/>
          <p:cNvSpPr>
            <a:spLocks noGrp="1"/>
          </p:cNvSpPr>
          <p:nvPr>
            <p:ph type="ftr" idx="11"/>
          </p:nvPr>
        </p:nvSpPr>
        <p:spPr/>
        <p:txBody>
          <a:bodyPr/>
          <a:lstStyle>
            <a:lvl1pPr>
              <a:defRPr/>
            </a:lvl1pPr>
          </a:lstStyle>
          <a:p>
            <a:endParaRPr lang="en-US" altLang="en-US" dirty="0"/>
          </a:p>
        </p:txBody>
      </p:sp>
      <p:sp>
        <p:nvSpPr>
          <p:cNvPr id="7" name="Slide Number Placeholder 6"/>
          <p:cNvSpPr>
            <a:spLocks noGrp="1"/>
          </p:cNvSpPr>
          <p:nvPr>
            <p:ph type="sldNum" idx="12"/>
          </p:nvPr>
        </p:nvSpPr>
        <p:spPr/>
        <p:txBody>
          <a:bodyPr/>
          <a:lstStyle>
            <a:lvl1pPr>
              <a:defRPr/>
            </a:lvl1pPr>
          </a:lstStyle>
          <a:p>
            <a:fld id="{361CB315-8A3F-42A4-B572-6DDD17817058}" type="slidenum">
              <a:rPr lang="en-US" altLang="en-US"/>
              <a:pPr/>
              <a:t>‹#›</a:t>
            </a:fld>
            <a:endParaRPr lang="en-US" altLang="en-US" dirty="0"/>
          </a:p>
        </p:txBody>
      </p:sp>
    </p:spTree>
    <p:extLst>
      <p:ext uri="{BB962C8B-B14F-4D97-AF65-F5344CB8AC3E}">
        <p14:creationId xmlns:p14="http://schemas.microsoft.com/office/powerpoint/2010/main" val="615514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3635375" y="301625"/>
            <a:ext cx="6154738"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smtClean="0"/>
              <a:t>Click to edit the title text format</a:t>
            </a:r>
          </a:p>
        </p:txBody>
      </p:sp>
      <p:sp>
        <p:nvSpPr>
          <p:cNvPr id="1026" name="Rectangle 2"/>
          <p:cNvSpPr>
            <a:spLocks noGrp="1" noChangeArrowheads="1"/>
          </p:cNvSpPr>
          <p:nvPr>
            <p:ph type="body" idx="1"/>
          </p:nvPr>
        </p:nvSpPr>
        <p:spPr bwMode="auto">
          <a:xfrm>
            <a:off x="1979613" y="1768475"/>
            <a:ext cx="7773987" cy="381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224"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1027" name="Rectangle 3"/>
          <p:cNvSpPr>
            <a:spLocks noGrp="1" noChangeArrowheads="1"/>
          </p:cNvSpPr>
          <p:nvPr>
            <p:ph type="dt"/>
          </p:nvPr>
        </p:nvSpPr>
        <p:spPr bwMode="auto">
          <a:xfrm>
            <a:off x="1763713" y="6094413"/>
            <a:ext cx="2346325" cy="51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solidFill>
                  <a:srgbClr val="000000"/>
                </a:solidFill>
                <a:latin typeface="Times New Roman" pitchFamily="16" charset="0"/>
              </a:defRPr>
            </a:lvl1pPr>
          </a:lstStyle>
          <a:p>
            <a:endParaRPr lang="en-US" altLang="en-US" dirty="0"/>
          </a:p>
        </p:txBody>
      </p:sp>
      <p:sp>
        <p:nvSpPr>
          <p:cNvPr id="1028" name="Rectangle 4"/>
          <p:cNvSpPr>
            <a:spLocks noGrp="1" noChangeArrowheads="1"/>
          </p:cNvSpPr>
          <p:nvPr>
            <p:ph type="ftr"/>
          </p:nvPr>
        </p:nvSpPr>
        <p:spPr bwMode="auto">
          <a:xfrm>
            <a:off x="4203700" y="6707188"/>
            <a:ext cx="3194050" cy="51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a:solidFill>
                  <a:srgbClr val="000000"/>
                </a:solidFill>
                <a:latin typeface="Times New Roman" pitchFamily="16" charset="0"/>
              </a:defRPr>
            </a:lvl1pPr>
          </a:lstStyle>
          <a:p>
            <a:endParaRPr lang="en-US" altLang="en-US" dirty="0"/>
          </a:p>
        </p:txBody>
      </p:sp>
      <p:sp>
        <p:nvSpPr>
          <p:cNvPr id="1029" name="Rectangle 5"/>
          <p:cNvSpPr>
            <a:spLocks noGrp="1" noChangeArrowheads="1"/>
          </p:cNvSpPr>
          <p:nvPr>
            <p:ph type="sldNum"/>
          </p:nvPr>
        </p:nvSpPr>
        <p:spPr bwMode="auto">
          <a:xfrm>
            <a:off x="7515225" y="6707188"/>
            <a:ext cx="2346325" cy="51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Times New Roman" pitchFamily="16" charset="0"/>
              </a:defRPr>
            </a:lvl1pPr>
          </a:lstStyle>
          <a:p>
            <a:fld id="{618030EE-5A17-4C7E-867A-AE117E1E0DBD}"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449263" rtl="0" fontAlgn="base" hangingPunct="0">
        <a:lnSpc>
          <a:spcPct val="93000"/>
        </a:lnSpc>
        <a:spcBef>
          <a:spcPct val="0"/>
        </a:spcBef>
        <a:spcAft>
          <a:spcPct val="0"/>
        </a:spcAft>
        <a:buClr>
          <a:srgbClr val="000000"/>
        </a:buClr>
        <a:buSzPct val="100000"/>
        <a:buFont typeface="Times New Roman" pitchFamily="16" charset="0"/>
        <a:defRPr sz="4400" b="1" i="1">
          <a:solidFill>
            <a:srgbClr val="800000"/>
          </a:solidFill>
          <a:latin typeface="+mj-lt"/>
          <a:ea typeface="+mj-ea"/>
          <a:cs typeface="+mj-cs"/>
        </a:defRPr>
      </a:lvl1pPr>
      <a:lvl2pPr marL="742950" indent="-285750" algn="r" defTabSz="449263" rtl="0" fontAlgn="base" hangingPunct="0">
        <a:lnSpc>
          <a:spcPct val="93000"/>
        </a:lnSpc>
        <a:spcBef>
          <a:spcPct val="0"/>
        </a:spcBef>
        <a:spcAft>
          <a:spcPct val="0"/>
        </a:spcAft>
        <a:buClr>
          <a:srgbClr val="000000"/>
        </a:buClr>
        <a:buSzPct val="100000"/>
        <a:buFont typeface="Times New Roman" pitchFamily="16" charset="0"/>
        <a:defRPr sz="4400" b="1" i="1">
          <a:solidFill>
            <a:srgbClr val="800000"/>
          </a:solidFill>
          <a:latin typeface="Arial" charset="0"/>
          <a:cs typeface="Arial Unicode MS" charset="0"/>
        </a:defRPr>
      </a:lvl2pPr>
      <a:lvl3pPr marL="1143000" indent="-228600" algn="r" defTabSz="449263" rtl="0" fontAlgn="base" hangingPunct="0">
        <a:lnSpc>
          <a:spcPct val="93000"/>
        </a:lnSpc>
        <a:spcBef>
          <a:spcPct val="0"/>
        </a:spcBef>
        <a:spcAft>
          <a:spcPct val="0"/>
        </a:spcAft>
        <a:buClr>
          <a:srgbClr val="000000"/>
        </a:buClr>
        <a:buSzPct val="100000"/>
        <a:buFont typeface="Times New Roman" pitchFamily="16" charset="0"/>
        <a:defRPr sz="4400" b="1" i="1">
          <a:solidFill>
            <a:srgbClr val="800000"/>
          </a:solidFill>
          <a:latin typeface="Arial" charset="0"/>
          <a:cs typeface="Arial Unicode MS" charset="0"/>
        </a:defRPr>
      </a:lvl3pPr>
      <a:lvl4pPr marL="1600200" indent="-228600" algn="r" defTabSz="449263" rtl="0" fontAlgn="base" hangingPunct="0">
        <a:lnSpc>
          <a:spcPct val="93000"/>
        </a:lnSpc>
        <a:spcBef>
          <a:spcPct val="0"/>
        </a:spcBef>
        <a:spcAft>
          <a:spcPct val="0"/>
        </a:spcAft>
        <a:buClr>
          <a:srgbClr val="000000"/>
        </a:buClr>
        <a:buSzPct val="100000"/>
        <a:buFont typeface="Times New Roman" pitchFamily="16" charset="0"/>
        <a:defRPr sz="4400" b="1" i="1">
          <a:solidFill>
            <a:srgbClr val="800000"/>
          </a:solidFill>
          <a:latin typeface="Arial" charset="0"/>
          <a:cs typeface="Arial Unicode MS" charset="0"/>
        </a:defRPr>
      </a:lvl4pPr>
      <a:lvl5pPr marL="2057400" indent="-228600" algn="r" defTabSz="449263" rtl="0" fontAlgn="base" hangingPunct="0">
        <a:lnSpc>
          <a:spcPct val="93000"/>
        </a:lnSpc>
        <a:spcBef>
          <a:spcPct val="0"/>
        </a:spcBef>
        <a:spcAft>
          <a:spcPct val="0"/>
        </a:spcAft>
        <a:buClr>
          <a:srgbClr val="000000"/>
        </a:buClr>
        <a:buSzPct val="100000"/>
        <a:buFont typeface="Times New Roman" pitchFamily="16" charset="0"/>
        <a:defRPr sz="4400" b="1" i="1">
          <a:solidFill>
            <a:srgbClr val="800000"/>
          </a:solidFill>
          <a:latin typeface="Arial" charset="0"/>
          <a:cs typeface="Arial Unicode MS" charset="0"/>
        </a:defRPr>
      </a:lvl5pPr>
      <a:lvl6pPr marL="2514600" indent="-228600" algn="r" defTabSz="449263" rtl="0" fontAlgn="base" hangingPunct="0">
        <a:lnSpc>
          <a:spcPct val="93000"/>
        </a:lnSpc>
        <a:spcBef>
          <a:spcPct val="0"/>
        </a:spcBef>
        <a:spcAft>
          <a:spcPct val="0"/>
        </a:spcAft>
        <a:buClr>
          <a:srgbClr val="000000"/>
        </a:buClr>
        <a:buSzPct val="100000"/>
        <a:buFont typeface="Times New Roman" pitchFamily="16" charset="0"/>
        <a:defRPr sz="4400" b="1" i="1">
          <a:solidFill>
            <a:srgbClr val="800000"/>
          </a:solidFill>
          <a:latin typeface="Arial" charset="0"/>
          <a:cs typeface="Arial Unicode MS" charset="0"/>
        </a:defRPr>
      </a:lvl6pPr>
      <a:lvl7pPr marL="2971800" indent="-228600" algn="r" defTabSz="449263" rtl="0" fontAlgn="base" hangingPunct="0">
        <a:lnSpc>
          <a:spcPct val="93000"/>
        </a:lnSpc>
        <a:spcBef>
          <a:spcPct val="0"/>
        </a:spcBef>
        <a:spcAft>
          <a:spcPct val="0"/>
        </a:spcAft>
        <a:buClr>
          <a:srgbClr val="000000"/>
        </a:buClr>
        <a:buSzPct val="100000"/>
        <a:buFont typeface="Times New Roman" pitchFamily="16" charset="0"/>
        <a:defRPr sz="4400" b="1" i="1">
          <a:solidFill>
            <a:srgbClr val="800000"/>
          </a:solidFill>
          <a:latin typeface="Arial" charset="0"/>
          <a:cs typeface="Arial Unicode MS" charset="0"/>
        </a:defRPr>
      </a:lvl7pPr>
      <a:lvl8pPr marL="3429000" indent="-228600" algn="r" defTabSz="449263" rtl="0" fontAlgn="base" hangingPunct="0">
        <a:lnSpc>
          <a:spcPct val="93000"/>
        </a:lnSpc>
        <a:spcBef>
          <a:spcPct val="0"/>
        </a:spcBef>
        <a:spcAft>
          <a:spcPct val="0"/>
        </a:spcAft>
        <a:buClr>
          <a:srgbClr val="000000"/>
        </a:buClr>
        <a:buSzPct val="100000"/>
        <a:buFont typeface="Times New Roman" pitchFamily="16" charset="0"/>
        <a:defRPr sz="4400" b="1" i="1">
          <a:solidFill>
            <a:srgbClr val="800000"/>
          </a:solidFill>
          <a:latin typeface="Arial" charset="0"/>
          <a:cs typeface="Arial Unicode MS" charset="0"/>
        </a:defRPr>
      </a:lvl8pPr>
      <a:lvl9pPr marL="3886200" indent="-228600" algn="r" defTabSz="449263" rtl="0" fontAlgn="base" hangingPunct="0">
        <a:lnSpc>
          <a:spcPct val="93000"/>
        </a:lnSpc>
        <a:spcBef>
          <a:spcPct val="0"/>
        </a:spcBef>
        <a:spcAft>
          <a:spcPct val="0"/>
        </a:spcAft>
        <a:buClr>
          <a:srgbClr val="000000"/>
        </a:buClr>
        <a:buSzPct val="100000"/>
        <a:buFont typeface="Times New Roman" pitchFamily="16" charset="0"/>
        <a:defRPr sz="4400" b="1" i="1">
          <a:solidFill>
            <a:srgbClr val="800000"/>
          </a:solidFill>
          <a:latin typeface="Arial" charset="0"/>
          <a:cs typeface="Arial Unicode MS" charset="0"/>
        </a:defRPr>
      </a:lvl9pPr>
    </p:titleStyle>
    <p:bodyStyle>
      <a:lvl1pPr marL="342900" indent="-342900" algn="l" defTabSz="449263" rtl="0" fontAlgn="base" hangingPunct="0">
        <a:lnSpc>
          <a:spcPct val="93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itchFamily="16" charset="0"/>
        <a:defRPr sz="2800">
          <a:solidFill>
            <a:srgbClr val="000000"/>
          </a:solidFill>
          <a:latin typeface="+mn-lt"/>
          <a:cs typeface="+mn-cs"/>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itchFamily="16" charset="0"/>
        <a:defRPr sz="2400">
          <a:solidFill>
            <a:srgbClr val="000000"/>
          </a:solidFill>
          <a:latin typeface="+mn-lt"/>
          <a:cs typeface="+mn-cs"/>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pitchFamily="16" charset="0"/>
        <a:defRPr sz="2000">
          <a:solidFill>
            <a:srgbClr val="000000"/>
          </a:solidFill>
          <a:latin typeface="+mn-lt"/>
          <a:cs typeface="+mn-cs"/>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635375" y="346075"/>
            <a:ext cx="6156325" cy="1171575"/>
          </a:xfrm>
          <a:ln/>
        </p:spPr>
        <p:txBody>
          <a:bodyPr tIns="38808"/>
          <a:lstStyle/>
          <a:p>
            <a:pPr>
              <a:tabLst>
                <a:tab pos="723900" algn="l"/>
                <a:tab pos="1447800" algn="l"/>
                <a:tab pos="2171700" algn="l"/>
                <a:tab pos="2895600" algn="l"/>
                <a:tab pos="3619500" algn="l"/>
                <a:tab pos="4343400" algn="l"/>
                <a:tab pos="5067300" algn="l"/>
                <a:tab pos="5791200" algn="l"/>
              </a:tabLst>
            </a:pPr>
            <a:r>
              <a:rPr lang="en-US" altLang="en-US" dirty="0"/>
              <a:t>The Fred Factor</a:t>
            </a:r>
          </a:p>
        </p:txBody>
      </p:sp>
      <p:sp>
        <p:nvSpPr>
          <p:cNvPr id="2" name="Rectangle 1"/>
          <p:cNvSpPr/>
          <p:nvPr/>
        </p:nvSpPr>
        <p:spPr>
          <a:xfrm>
            <a:off x="2068512" y="2027237"/>
            <a:ext cx="7315200" cy="2153410"/>
          </a:xfrm>
          <a:prstGeom prst="rect">
            <a:avLst/>
          </a:prstGeom>
        </p:spPr>
        <p:txBody>
          <a:bodyPr wrap="square">
            <a:spAutoFit/>
          </a:bodyPr>
          <a:lstStyle/>
          <a:p>
            <a:pPr marL="107950">
              <a:buSzPct val="45000"/>
              <a:tabLst>
                <a:tab pos="723900" algn="l"/>
                <a:tab pos="1447800" algn="l"/>
                <a:tab pos="2171700" algn="l"/>
                <a:tab pos="2895600" algn="l"/>
                <a:tab pos="3619500" algn="l"/>
                <a:tab pos="4343400" algn="l"/>
                <a:tab pos="5067300" algn="l"/>
                <a:tab pos="5791200" algn="l"/>
                <a:tab pos="6515100" algn="l"/>
                <a:tab pos="7239000" algn="l"/>
              </a:tabLst>
            </a:pPr>
            <a:r>
              <a:rPr lang="en-US" altLang="en-US" dirty="0" smtClean="0"/>
              <a:t>The Fred Factor by Mark Sanborn is based on the author’s observations of the work habits of his very memorable postal carrier, Fred Shea. The author was intrigued by the quality of customer service that Fred extended to all the customers on his route despite the constraints of his role as a member of the US Postal Service. Mr. Sanborn’s observations led him to write this </a:t>
            </a:r>
            <a:r>
              <a:rPr lang="en-US" altLang="en-US" smtClean="0"/>
              <a:t>book as a </a:t>
            </a:r>
            <a:r>
              <a:rPr lang="en-US" altLang="en-US" dirty="0" smtClean="0"/>
              <a:t>guide for both employees and organizations to improve their level of involvement and accomplishment in every aspect of their work.</a:t>
            </a:r>
            <a:endParaRPr lang="en-US" alt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601913" y="301625"/>
            <a:ext cx="7189788" cy="1262063"/>
          </a:xfrm>
          <a:ln/>
        </p:spPr>
        <p:txBody>
          <a:bodyPr tIns="38808"/>
          <a:lstStyle/>
          <a:p>
            <a:pPr>
              <a:tabLst>
                <a:tab pos="723900" algn="l"/>
                <a:tab pos="1447800" algn="l"/>
                <a:tab pos="2171700" algn="l"/>
                <a:tab pos="2895600" algn="l"/>
                <a:tab pos="3619500" algn="l"/>
                <a:tab pos="4343400" algn="l"/>
                <a:tab pos="5067300" algn="l"/>
                <a:tab pos="5791200" algn="l"/>
              </a:tabLst>
            </a:pPr>
            <a:r>
              <a:rPr lang="en-US" altLang="en-US" dirty="0" smtClean="0"/>
              <a:t>Principle 03 – Continually create value for others</a:t>
            </a:r>
            <a:endParaRPr lang="en-US" altLang="en-US" dirty="0"/>
          </a:p>
        </p:txBody>
      </p:sp>
      <p:sp>
        <p:nvSpPr>
          <p:cNvPr id="6146" name="Rectangle 2"/>
          <p:cNvSpPr>
            <a:spLocks noGrp="1" noChangeArrowheads="1"/>
          </p:cNvSpPr>
          <p:nvPr>
            <p:ph type="body" idx="1"/>
          </p:nvPr>
        </p:nvSpPr>
        <p:spPr>
          <a:xfrm>
            <a:off x="1979613" y="1768475"/>
            <a:ext cx="7775575" cy="5364162"/>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800" dirty="0" smtClean="0"/>
              <a:t>A crash course in adding value</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Tell the truth</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Practice personality power – Extend yourself genuinely and enthusiastically</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Attract through artistry – People are drawn towards attractiveness in all things</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Meet needs in advance – Apply the power of anticipation</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Add “good stuff” – What can you add to those around you?</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Enjoyment</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Enthusiasm</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Humor</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endParaRPr lang="en-US" altLang="en-US" sz="1400" dirty="0" smtClean="0"/>
          </a:p>
        </p:txBody>
      </p:sp>
    </p:spTree>
    <p:extLst>
      <p:ext uri="{BB962C8B-B14F-4D97-AF65-F5344CB8AC3E}">
        <p14:creationId xmlns:p14="http://schemas.microsoft.com/office/powerpoint/2010/main" val="21455452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601913" y="301625"/>
            <a:ext cx="7189788" cy="1262063"/>
          </a:xfrm>
          <a:ln/>
        </p:spPr>
        <p:txBody>
          <a:bodyPr tIns="38808"/>
          <a:lstStyle/>
          <a:p>
            <a:pPr>
              <a:tabLst>
                <a:tab pos="723900" algn="l"/>
                <a:tab pos="1447800" algn="l"/>
                <a:tab pos="2171700" algn="l"/>
                <a:tab pos="2895600" algn="l"/>
                <a:tab pos="3619500" algn="l"/>
                <a:tab pos="4343400" algn="l"/>
                <a:tab pos="5067300" algn="l"/>
                <a:tab pos="5791200" algn="l"/>
              </a:tabLst>
            </a:pPr>
            <a:r>
              <a:rPr lang="en-US" altLang="en-US" dirty="0" smtClean="0"/>
              <a:t>Principle 03 – Continually create value for others</a:t>
            </a:r>
            <a:endParaRPr lang="en-US" altLang="en-US" dirty="0"/>
          </a:p>
        </p:txBody>
      </p:sp>
      <p:sp>
        <p:nvSpPr>
          <p:cNvPr id="6146" name="Rectangle 2"/>
          <p:cNvSpPr>
            <a:spLocks noGrp="1" noChangeArrowheads="1"/>
          </p:cNvSpPr>
          <p:nvPr>
            <p:ph type="body" idx="1"/>
          </p:nvPr>
        </p:nvSpPr>
        <p:spPr>
          <a:xfrm>
            <a:off x="1979613" y="1768475"/>
            <a:ext cx="7775575" cy="5364162"/>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800" dirty="0" smtClean="0"/>
              <a:t>A crash course in adding value </a:t>
            </a:r>
            <a:r>
              <a:rPr lang="en-US" altLang="en-US" sz="1800" dirty="0" smtClean="0"/>
              <a:t>(Continued…)</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Subtract “bad stuff” – What annoys or irritates you the most?</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Waiting</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Defects</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Mistakes</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Irritation and frustration</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Misinformation</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Simplify</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Make it easier for people to get what they need from you</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Eliminate red tape and mind-numbing bureaucracy</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You know how things work – help outsiders become insiders by exposing shortcuts</a:t>
            </a:r>
            <a:endParaRPr lang="en-US" altLang="en-US" sz="2000" dirty="0" smtClean="0"/>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endParaRPr lang="en-US" altLang="en-US" sz="1400" dirty="0"/>
          </a:p>
        </p:txBody>
      </p:sp>
    </p:spTree>
    <p:extLst>
      <p:ext uri="{BB962C8B-B14F-4D97-AF65-F5344CB8AC3E}">
        <p14:creationId xmlns:p14="http://schemas.microsoft.com/office/powerpoint/2010/main" val="19973588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601913" y="301625"/>
            <a:ext cx="7189788" cy="1262063"/>
          </a:xfrm>
          <a:ln/>
        </p:spPr>
        <p:txBody>
          <a:bodyPr tIns="38808"/>
          <a:lstStyle/>
          <a:p>
            <a:pPr>
              <a:tabLst>
                <a:tab pos="723900" algn="l"/>
                <a:tab pos="1447800" algn="l"/>
                <a:tab pos="2171700" algn="l"/>
                <a:tab pos="2895600" algn="l"/>
                <a:tab pos="3619500" algn="l"/>
                <a:tab pos="4343400" algn="l"/>
                <a:tab pos="5067300" algn="l"/>
                <a:tab pos="5791200" algn="l"/>
              </a:tabLst>
            </a:pPr>
            <a:r>
              <a:rPr lang="en-US" altLang="en-US" dirty="0" smtClean="0"/>
              <a:t>Principle 03 – Continually create value for others</a:t>
            </a:r>
            <a:endParaRPr lang="en-US" altLang="en-US" dirty="0"/>
          </a:p>
        </p:txBody>
      </p:sp>
      <p:sp>
        <p:nvSpPr>
          <p:cNvPr id="6146" name="Rectangle 2"/>
          <p:cNvSpPr>
            <a:spLocks noGrp="1" noChangeArrowheads="1"/>
          </p:cNvSpPr>
          <p:nvPr>
            <p:ph type="body" idx="1"/>
          </p:nvPr>
        </p:nvSpPr>
        <p:spPr>
          <a:xfrm>
            <a:off x="1979613" y="1768475"/>
            <a:ext cx="7775575" cy="5364162"/>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800" dirty="0" smtClean="0"/>
              <a:t>A crash course in adding value </a:t>
            </a:r>
            <a:r>
              <a:rPr lang="en-US" altLang="en-US" sz="1800" dirty="0" smtClean="0"/>
              <a:t>(Continued…)</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Improve</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Do what you have always done but make it better</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Look for ways big and small to improve the quality of your work and interactions</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Surprise others</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Deliver goods or services that are beyond the customer’s expectations</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Entertain others</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People love to be entertained</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When they are entertained, people pay closer attention</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endParaRPr lang="en-US" altLang="en-US" sz="1600" dirty="0"/>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Go work some magic</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Turn ordinary moments of your day into pure gold</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endParaRPr lang="en-US" altLang="en-US" sz="1400" dirty="0"/>
          </a:p>
        </p:txBody>
      </p:sp>
    </p:spTree>
    <p:extLst>
      <p:ext uri="{BB962C8B-B14F-4D97-AF65-F5344CB8AC3E}">
        <p14:creationId xmlns:p14="http://schemas.microsoft.com/office/powerpoint/2010/main" val="22327007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601913" y="301625"/>
            <a:ext cx="7189788" cy="1262063"/>
          </a:xfrm>
          <a:ln/>
        </p:spPr>
        <p:txBody>
          <a:bodyPr tIns="38808"/>
          <a:lstStyle/>
          <a:p>
            <a:pPr>
              <a:tabLst>
                <a:tab pos="723900" algn="l"/>
                <a:tab pos="1447800" algn="l"/>
                <a:tab pos="2171700" algn="l"/>
                <a:tab pos="2895600" algn="l"/>
                <a:tab pos="3619500" algn="l"/>
                <a:tab pos="4343400" algn="l"/>
                <a:tab pos="5067300" algn="l"/>
                <a:tab pos="5791200" algn="l"/>
              </a:tabLst>
            </a:pPr>
            <a:r>
              <a:rPr lang="en-US" altLang="en-US" dirty="0" smtClean="0"/>
              <a:t>Principle 04 – Reinvent yourself regularly</a:t>
            </a:r>
            <a:endParaRPr lang="en-US" altLang="en-US" dirty="0"/>
          </a:p>
        </p:txBody>
      </p:sp>
      <p:sp>
        <p:nvSpPr>
          <p:cNvPr id="6146" name="Rectangle 2"/>
          <p:cNvSpPr>
            <a:spLocks noGrp="1" noChangeArrowheads="1"/>
          </p:cNvSpPr>
          <p:nvPr>
            <p:ph type="body" idx="1"/>
          </p:nvPr>
        </p:nvSpPr>
        <p:spPr>
          <a:xfrm>
            <a:off x="1979613" y="1768475"/>
            <a:ext cx="7775575" cy="5364162"/>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800" dirty="0" smtClean="0"/>
              <a:t>Grow yourself, grow your value</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Become a sponge for ideas</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Distinguish between activity and accomplishment</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The more you learn the more you can enhance your work</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Be led by compelling reason</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Do not act out of obligation</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Identify a reason that will draw out the best in you</a:t>
            </a:r>
          </a:p>
        </p:txBody>
      </p:sp>
    </p:spTree>
    <p:extLst>
      <p:ext uri="{BB962C8B-B14F-4D97-AF65-F5344CB8AC3E}">
        <p14:creationId xmlns:p14="http://schemas.microsoft.com/office/powerpoint/2010/main" val="12470317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601913" y="301625"/>
            <a:ext cx="7189788" cy="1262063"/>
          </a:xfrm>
          <a:ln/>
        </p:spPr>
        <p:txBody>
          <a:bodyPr tIns="38808"/>
          <a:lstStyle/>
          <a:p>
            <a:pPr>
              <a:tabLst>
                <a:tab pos="723900" algn="l"/>
                <a:tab pos="1447800" algn="l"/>
                <a:tab pos="2171700" algn="l"/>
                <a:tab pos="2895600" algn="l"/>
                <a:tab pos="3619500" algn="l"/>
                <a:tab pos="4343400" algn="l"/>
                <a:tab pos="5067300" algn="l"/>
                <a:tab pos="5791200" algn="l"/>
              </a:tabLst>
            </a:pPr>
            <a:r>
              <a:rPr lang="en-US" altLang="en-US" dirty="0" smtClean="0"/>
              <a:t>Principle 04 – Reinvent yourself regularly</a:t>
            </a:r>
            <a:endParaRPr lang="en-US" altLang="en-US" dirty="0"/>
          </a:p>
        </p:txBody>
      </p:sp>
      <p:sp>
        <p:nvSpPr>
          <p:cNvPr id="6146" name="Rectangle 2"/>
          <p:cNvSpPr>
            <a:spLocks noGrp="1" noChangeArrowheads="1"/>
          </p:cNvSpPr>
          <p:nvPr>
            <p:ph type="body" idx="1"/>
          </p:nvPr>
        </p:nvSpPr>
        <p:spPr>
          <a:xfrm>
            <a:off x="1979613" y="1768475"/>
            <a:ext cx="7775575" cy="5364162"/>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Capitalize on your life experiences</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Spend time reflecting on the past</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What are the most important lessons you’ve learnt?</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What did you once deeply desire to accomplish that you never attempted?</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Which people most shaped your life?</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Which of their skills and characteristics would you like to develop in your life?</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Increase your “IQ”	 (Implementation Quotient)</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IQ represents the difference between having a good idea and implementing it</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Write down good ideas as they occur, then put them on a daily dot-do list</a:t>
            </a:r>
            <a:endParaRPr lang="en-US" altLang="en-US" sz="2000" dirty="0"/>
          </a:p>
        </p:txBody>
      </p:sp>
    </p:spTree>
    <p:extLst>
      <p:ext uri="{BB962C8B-B14F-4D97-AF65-F5344CB8AC3E}">
        <p14:creationId xmlns:p14="http://schemas.microsoft.com/office/powerpoint/2010/main" val="33111748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601913" y="301625"/>
            <a:ext cx="7189788" cy="1262063"/>
          </a:xfrm>
          <a:ln/>
        </p:spPr>
        <p:txBody>
          <a:bodyPr tIns="38808"/>
          <a:lstStyle/>
          <a:p>
            <a:pPr>
              <a:tabLst>
                <a:tab pos="723900" algn="l"/>
                <a:tab pos="1447800" algn="l"/>
                <a:tab pos="2171700" algn="l"/>
                <a:tab pos="2895600" algn="l"/>
                <a:tab pos="3619500" algn="l"/>
                <a:tab pos="4343400" algn="l"/>
                <a:tab pos="5067300" algn="l"/>
                <a:tab pos="5791200" algn="l"/>
              </a:tabLst>
            </a:pPr>
            <a:r>
              <a:rPr lang="en-US" altLang="en-US" dirty="0" smtClean="0"/>
              <a:t>Principle 04 – Reinvent yourself regularly</a:t>
            </a:r>
            <a:endParaRPr lang="en-US" altLang="en-US" dirty="0"/>
          </a:p>
        </p:txBody>
      </p:sp>
      <p:sp>
        <p:nvSpPr>
          <p:cNvPr id="6146" name="Rectangle 2"/>
          <p:cNvSpPr>
            <a:spLocks noGrp="1" noChangeArrowheads="1"/>
          </p:cNvSpPr>
          <p:nvPr>
            <p:ph type="body" idx="1"/>
          </p:nvPr>
        </p:nvSpPr>
        <p:spPr>
          <a:xfrm>
            <a:off x="1979613" y="1768475"/>
            <a:ext cx="7775575" cy="5364162"/>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Improve on the best</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Good ideas are all around you</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Seek out what the best people are doing</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Watch and learn</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Adapt and apply</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Do not simply copy; improve!</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Practice the one-a-day plan</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Turning the ordinary into the extraordinary happens one act at a time</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Aim for one extraordinary act a day</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Start by doing what you know you can do</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One thoughtful remark</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One exceptional performance</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One unexpected act of service</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endParaRPr lang="en-US" altLang="en-US" sz="1600" dirty="0"/>
          </a:p>
        </p:txBody>
      </p:sp>
    </p:spTree>
    <p:extLst>
      <p:ext uri="{BB962C8B-B14F-4D97-AF65-F5344CB8AC3E}">
        <p14:creationId xmlns:p14="http://schemas.microsoft.com/office/powerpoint/2010/main" val="3793159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601913" y="301625"/>
            <a:ext cx="7189788" cy="1262063"/>
          </a:xfrm>
          <a:ln/>
        </p:spPr>
        <p:txBody>
          <a:bodyPr tIns="38808"/>
          <a:lstStyle/>
          <a:p>
            <a:pPr>
              <a:tabLst>
                <a:tab pos="723900" algn="l"/>
                <a:tab pos="1447800" algn="l"/>
                <a:tab pos="2171700" algn="l"/>
                <a:tab pos="2895600" algn="l"/>
                <a:tab pos="3619500" algn="l"/>
                <a:tab pos="4343400" algn="l"/>
                <a:tab pos="5067300" algn="l"/>
                <a:tab pos="5791200" algn="l"/>
              </a:tabLst>
            </a:pPr>
            <a:r>
              <a:rPr lang="en-US" altLang="en-US" dirty="0" smtClean="0"/>
              <a:t>Principle 04 – Reinvent yourself regularly</a:t>
            </a:r>
            <a:endParaRPr lang="en-US" altLang="en-US" dirty="0"/>
          </a:p>
        </p:txBody>
      </p:sp>
      <p:sp>
        <p:nvSpPr>
          <p:cNvPr id="6146" name="Rectangle 2"/>
          <p:cNvSpPr>
            <a:spLocks noGrp="1" noChangeArrowheads="1"/>
          </p:cNvSpPr>
          <p:nvPr>
            <p:ph type="body" idx="1"/>
          </p:nvPr>
        </p:nvSpPr>
        <p:spPr>
          <a:xfrm>
            <a:off x="1979613" y="1768475"/>
            <a:ext cx="7775575" cy="5364162"/>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Compete with yourself</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Comparisons with others can drive you crazy</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Lot more productive – and fun – to compare and compete against yourself</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Goal is ongoing improvement</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The ripple effect</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Be conscious not only of the primary effect of the things we do but also of the secondary consequences, which are the ripple effects</a:t>
            </a:r>
            <a:endParaRPr lang="en-US" altLang="en-US" sz="2000" dirty="0"/>
          </a:p>
        </p:txBody>
      </p:sp>
    </p:spTree>
    <p:extLst>
      <p:ext uri="{BB962C8B-B14F-4D97-AF65-F5344CB8AC3E}">
        <p14:creationId xmlns:p14="http://schemas.microsoft.com/office/powerpoint/2010/main" val="12004587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601913" y="301625"/>
            <a:ext cx="7189788" cy="1262063"/>
          </a:xfrm>
          <a:ln/>
        </p:spPr>
        <p:txBody>
          <a:bodyPr tIns="38808"/>
          <a:lstStyle/>
          <a:p>
            <a:pPr>
              <a:tabLst>
                <a:tab pos="723900" algn="l"/>
                <a:tab pos="1447800" algn="l"/>
                <a:tab pos="2171700" algn="l"/>
                <a:tab pos="2895600" algn="l"/>
                <a:tab pos="3619500" algn="l"/>
                <a:tab pos="4343400" algn="l"/>
                <a:tab pos="5067300" algn="l"/>
                <a:tab pos="5791200" algn="l"/>
              </a:tabLst>
            </a:pPr>
            <a:r>
              <a:rPr lang="en-US" altLang="en-US" dirty="0" smtClean="0"/>
              <a:t>Developing Freds</a:t>
            </a:r>
            <a:endParaRPr lang="en-US" altLang="en-US" dirty="0"/>
          </a:p>
        </p:txBody>
      </p:sp>
      <p:sp>
        <p:nvSpPr>
          <p:cNvPr id="6146" name="Rectangle 2"/>
          <p:cNvSpPr>
            <a:spLocks noGrp="1" noChangeArrowheads="1"/>
          </p:cNvSpPr>
          <p:nvPr>
            <p:ph type="body" idx="1"/>
          </p:nvPr>
        </p:nvSpPr>
        <p:spPr>
          <a:xfrm>
            <a:off x="1979613" y="1768475"/>
            <a:ext cx="7775575" cy="5364162"/>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Staffing the organization with Freds at every level is a competitive advantage. All organizations have access to the same information, training, compensation systems etc. </a:t>
            </a:r>
          </a:p>
          <a:p>
            <a:pPr marL="107950" indent="0" algn="ctr">
              <a:buSzPct val="45000"/>
              <a:tabLst>
                <a:tab pos="723900" algn="l"/>
                <a:tab pos="1447800" algn="l"/>
                <a:tab pos="2171700" algn="l"/>
                <a:tab pos="2895600" algn="l"/>
                <a:tab pos="3619500" algn="l"/>
                <a:tab pos="4343400" algn="l"/>
                <a:tab pos="5067300" algn="l"/>
                <a:tab pos="5791200" algn="l"/>
                <a:tab pos="6515100" algn="l"/>
                <a:tab pos="7239000" algn="l"/>
              </a:tabLst>
            </a:pPr>
            <a:endParaRPr lang="en-US" altLang="en-US" sz="2400" b="1" i="1" u="sng" dirty="0" smtClean="0"/>
          </a:p>
          <a:p>
            <a:pPr marL="107950" indent="0" algn="ctr">
              <a:buSzPct val="45000"/>
              <a:tabLst>
                <a:tab pos="723900" algn="l"/>
                <a:tab pos="1447800" algn="l"/>
                <a:tab pos="2171700" algn="l"/>
                <a:tab pos="2895600" algn="l"/>
                <a:tab pos="3619500" algn="l"/>
                <a:tab pos="4343400" algn="l"/>
                <a:tab pos="5067300" algn="l"/>
                <a:tab pos="5791200" algn="l"/>
                <a:tab pos="6515100" algn="l"/>
                <a:tab pos="7239000" algn="l"/>
              </a:tabLst>
            </a:pPr>
            <a:r>
              <a:rPr lang="en-US" altLang="en-US" sz="2400" b="1" i="1" u="sng" dirty="0" smtClean="0"/>
              <a:t>How can you develop Freds?</a:t>
            </a:r>
          </a:p>
          <a:p>
            <a:pPr marL="107950" indent="0">
              <a:buSzPct val="45000"/>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solidFill>
                  <a:srgbClr val="FF0000"/>
                </a:solidFill>
              </a:rPr>
              <a:t>F</a:t>
            </a:r>
            <a:r>
              <a:rPr lang="en-US" altLang="en-US" sz="2400" dirty="0" smtClean="0"/>
              <a:t>ind </a:t>
            </a:r>
          </a:p>
          <a:p>
            <a:pPr marL="107950" indent="0">
              <a:buSzPct val="45000"/>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solidFill>
                  <a:srgbClr val="FF0000"/>
                </a:solidFill>
              </a:rPr>
              <a:t>R</a:t>
            </a:r>
            <a:r>
              <a:rPr lang="en-US" altLang="en-US" sz="2400" dirty="0" smtClean="0"/>
              <a:t>eward</a:t>
            </a:r>
          </a:p>
          <a:p>
            <a:pPr marL="107950" indent="0">
              <a:buSzPct val="45000"/>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solidFill>
                  <a:srgbClr val="FF0000"/>
                </a:solidFill>
              </a:rPr>
              <a:t>E</a:t>
            </a:r>
            <a:r>
              <a:rPr lang="en-US" altLang="en-US" sz="2400" dirty="0" smtClean="0"/>
              <a:t>ducate</a:t>
            </a:r>
          </a:p>
          <a:p>
            <a:pPr marL="107950" indent="0">
              <a:buSzPct val="45000"/>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solidFill>
                  <a:srgbClr val="FF0000"/>
                </a:solidFill>
              </a:rPr>
              <a:t>D</a:t>
            </a:r>
            <a:r>
              <a:rPr lang="en-US" altLang="en-US" sz="2400" dirty="0" smtClean="0"/>
              <a:t>emonstrate</a:t>
            </a:r>
          </a:p>
        </p:txBody>
      </p:sp>
    </p:spTree>
    <p:extLst>
      <p:ext uri="{BB962C8B-B14F-4D97-AF65-F5344CB8AC3E}">
        <p14:creationId xmlns:p14="http://schemas.microsoft.com/office/powerpoint/2010/main" val="18916570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601913" y="301625"/>
            <a:ext cx="7189788" cy="1262063"/>
          </a:xfrm>
          <a:ln/>
        </p:spPr>
        <p:txBody>
          <a:bodyPr tIns="38808"/>
          <a:lstStyle/>
          <a:p>
            <a:pPr>
              <a:tabLst>
                <a:tab pos="723900" algn="l"/>
                <a:tab pos="1447800" algn="l"/>
                <a:tab pos="2171700" algn="l"/>
                <a:tab pos="2895600" algn="l"/>
                <a:tab pos="3619500" algn="l"/>
                <a:tab pos="4343400" algn="l"/>
                <a:tab pos="5067300" algn="l"/>
                <a:tab pos="5791200" algn="l"/>
              </a:tabLst>
            </a:pPr>
            <a:r>
              <a:rPr lang="en-US" altLang="en-US" dirty="0" smtClean="0"/>
              <a:t>Find</a:t>
            </a:r>
            <a:endParaRPr lang="en-US" altLang="en-US" dirty="0"/>
          </a:p>
        </p:txBody>
      </p:sp>
      <p:sp>
        <p:nvSpPr>
          <p:cNvPr id="6146" name="Rectangle 2"/>
          <p:cNvSpPr>
            <a:spLocks noGrp="1" noChangeArrowheads="1"/>
          </p:cNvSpPr>
          <p:nvPr>
            <p:ph type="body" idx="1"/>
          </p:nvPr>
        </p:nvSpPr>
        <p:spPr>
          <a:xfrm>
            <a:off x="1979613" y="1768475"/>
            <a:ext cx="7775575" cy="5364162"/>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Let them find you – Become a “Fred Magnet”</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People want to work in organizations that recognize, reward, encourage and value Freds</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If you don’t already have Freds, you wont attract Freds</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Look around in other departments for potential Freds</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Discover dormant Freds</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The downsizing “quick fix” vs. releasing potential</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Discovering talent is often nothing more than uncovering it</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Trust your people with time to reveal their talents</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Watch for people who do things with flair</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endParaRPr lang="en-US" altLang="en-US" sz="2000" dirty="0" smtClean="0"/>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endParaRPr lang="en-US" altLang="en-US" sz="1600" dirty="0"/>
          </a:p>
        </p:txBody>
      </p:sp>
    </p:spTree>
    <p:extLst>
      <p:ext uri="{BB962C8B-B14F-4D97-AF65-F5344CB8AC3E}">
        <p14:creationId xmlns:p14="http://schemas.microsoft.com/office/powerpoint/2010/main" val="35700569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601913" y="301625"/>
            <a:ext cx="7189788" cy="1262063"/>
          </a:xfrm>
          <a:ln/>
        </p:spPr>
        <p:txBody>
          <a:bodyPr tIns="38808"/>
          <a:lstStyle/>
          <a:p>
            <a:pPr>
              <a:tabLst>
                <a:tab pos="723900" algn="l"/>
                <a:tab pos="1447800" algn="l"/>
                <a:tab pos="2171700" algn="l"/>
                <a:tab pos="2895600" algn="l"/>
                <a:tab pos="3619500" algn="l"/>
                <a:tab pos="4343400" algn="l"/>
                <a:tab pos="5067300" algn="l"/>
                <a:tab pos="5791200" algn="l"/>
              </a:tabLst>
            </a:pPr>
            <a:r>
              <a:rPr lang="en-US" altLang="en-US" dirty="0" smtClean="0"/>
              <a:t>Find</a:t>
            </a:r>
            <a:br>
              <a:rPr lang="en-US" altLang="en-US" dirty="0" smtClean="0"/>
            </a:br>
            <a:r>
              <a:rPr lang="en-US" altLang="en-US" sz="2800" dirty="0" smtClean="0"/>
              <a:t>Are Freds born or made?</a:t>
            </a:r>
            <a:endParaRPr lang="en-US" altLang="en-US" sz="2800" dirty="0"/>
          </a:p>
        </p:txBody>
      </p:sp>
      <p:sp>
        <p:nvSpPr>
          <p:cNvPr id="6146" name="Rectangle 2"/>
          <p:cNvSpPr>
            <a:spLocks noGrp="1" noChangeArrowheads="1"/>
          </p:cNvSpPr>
          <p:nvPr>
            <p:ph type="body" idx="1"/>
          </p:nvPr>
        </p:nvSpPr>
        <p:spPr>
          <a:xfrm>
            <a:off x="1979613" y="1768475"/>
            <a:ext cx="7775575" cy="5364162"/>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Hire Freds</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After you have exhausted the potential “Fred Pool” know how to identify them in an interview.</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Who are your heroes? Why?</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Why would anyone do more than necessary?</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Tell me three things that you think would delight most customers/clients/consumers.</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What is the coolest things that’s happened to you as a customer?</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What is service?</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Build your Fred Team</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Have teams of Freds lead by a Fred</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Only when leaders and followers share the same values and commitment can an organization truly maximize the potential of the Fred Factor</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endParaRPr lang="en-US" altLang="en-US" sz="2000" dirty="0" smtClean="0"/>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endParaRPr lang="en-US" altLang="en-US" sz="1600" dirty="0"/>
          </a:p>
        </p:txBody>
      </p:sp>
    </p:spTree>
    <p:extLst>
      <p:ext uri="{BB962C8B-B14F-4D97-AF65-F5344CB8AC3E}">
        <p14:creationId xmlns:p14="http://schemas.microsoft.com/office/powerpoint/2010/main" val="12262070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3635375" y="301625"/>
            <a:ext cx="6156325" cy="1262063"/>
          </a:xfrm>
          <a:ln/>
        </p:spPr>
        <p:txBody>
          <a:bodyPr tIns="38808"/>
          <a:lstStyle/>
          <a:p>
            <a:pPr>
              <a:tabLst>
                <a:tab pos="723900" algn="l"/>
                <a:tab pos="1447800" algn="l"/>
                <a:tab pos="2171700" algn="l"/>
                <a:tab pos="2895600" algn="l"/>
                <a:tab pos="3619500" algn="l"/>
                <a:tab pos="4343400" algn="l"/>
                <a:tab pos="5067300" algn="l"/>
                <a:tab pos="5791200" algn="l"/>
              </a:tabLst>
            </a:pPr>
            <a:r>
              <a:rPr lang="en-US" altLang="en-US" dirty="0"/>
              <a:t>The Fred Principles</a:t>
            </a:r>
          </a:p>
        </p:txBody>
      </p:sp>
      <p:sp>
        <p:nvSpPr>
          <p:cNvPr id="4098" name="Rectangle 2"/>
          <p:cNvSpPr>
            <a:spLocks noGrp="1" noChangeArrowheads="1"/>
          </p:cNvSpPr>
          <p:nvPr>
            <p:ph type="body" idx="1"/>
          </p:nvPr>
        </p:nvSpPr>
        <p:spPr>
          <a:xfrm>
            <a:off x="1979613" y="1768475"/>
            <a:ext cx="7775575" cy="5181600"/>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dirty="0"/>
              <a:t>Everyone makes a difference</a:t>
            </a:r>
          </a:p>
          <a:p>
            <a:pPr marL="431800" indent="-323850">
              <a:buSzPct val="45000"/>
              <a:buFont typeface="Wingdings" charset="2"/>
              <a:buNone/>
              <a:tabLst>
                <a:tab pos="723900" algn="l"/>
                <a:tab pos="1447800" algn="l"/>
                <a:tab pos="2171700" algn="l"/>
                <a:tab pos="2895600" algn="l"/>
                <a:tab pos="3619500" algn="l"/>
                <a:tab pos="4343400" algn="l"/>
                <a:tab pos="5067300" algn="l"/>
                <a:tab pos="5791200" algn="l"/>
                <a:tab pos="6515100" algn="l"/>
                <a:tab pos="7239000" algn="l"/>
              </a:tabLst>
            </a:pPr>
            <a:endParaRPr lang="en-US" altLang="en-US" dirty="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dirty="0"/>
              <a:t>Success is built on relationships</a:t>
            </a:r>
          </a:p>
          <a:p>
            <a:pPr marL="431800" indent="-323850">
              <a:buSzPct val="45000"/>
              <a:buFont typeface="Wingdings" charset="2"/>
              <a:buNone/>
              <a:tabLst>
                <a:tab pos="723900" algn="l"/>
                <a:tab pos="1447800" algn="l"/>
                <a:tab pos="2171700" algn="l"/>
                <a:tab pos="2895600" algn="l"/>
                <a:tab pos="3619500" algn="l"/>
                <a:tab pos="4343400" algn="l"/>
                <a:tab pos="5067300" algn="l"/>
                <a:tab pos="5791200" algn="l"/>
                <a:tab pos="6515100" algn="l"/>
                <a:tab pos="7239000" algn="l"/>
              </a:tabLst>
            </a:pPr>
            <a:endParaRPr lang="en-US" altLang="en-US" dirty="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dirty="0"/>
              <a:t>You must continually create value for others, and it doesn't have to cost a penny </a:t>
            </a:r>
          </a:p>
          <a:p>
            <a:pPr marL="431800" indent="-323850">
              <a:buSzPct val="45000"/>
              <a:buFont typeface="Wingdings" charset="2"/>
              <a:buNone/>
              <a:tabLst>
                <a:tab pos="723900" algn="l"/>
                <a:tab pos="1447800" algn="l"/>
                <a:tab pos="2171700" algn="l"/>
                <a:tab pos="2895600" algn="l"/>
                <a:tab pos="3619500" algn="l"/>
                <a:tab pos="4343400" algn="l"/>
                <a:tab pos="5067300" algn="l"/>
                <a:tab pos="5791200" algn="l"/>
                <a:tab pos="6515100" algn="l"/>
                <a:tab pos="7239000" algn="l"/>
              </a:tabLst>
            </a:pPr>
            <a:endParaRPr lang="en-US" altLang="en-US" dirty="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dirty="0"/>
              <a:t>You can reinvent yourself regularly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601913" y="301625"/>
            <a:ext cx="7189788" cy="1262063"/>
          </a:xfrm>
          <a:ln/>
        </p:spPr>
        <p:txBody>
          <a:bodyPr tIns="38808"/>
          <a:lstStyle/>
          <a:p>
            <a:pPr>
              <a:tabLst>
                <a:tab pos="723900" algn="l"/>
                <a:tab pos="1447800" algn="l"/>
                <a:tab pos="2171700" algn="l"/>
                <a:tab pos="2895600" algn="l"/>
                <a:tab pos="3619500" algn="l"/>
                <a:tab pos="4343400" algn="l"/>
                <a:tab pos="5067300" algn="l"/>
                <a:tab pos="5791200" algn="l"/>
              </a:tabLst>
            </a:pPr>
            <a:r>
              <a:rPr lang="en-US" altLang="en-US" dirty="0" smtClean="0"/>
              <a:t>Reward</a:t>
            </a:r>
            <a:br>
              <a:rPr lang="en-US" altLang="en-US" dirty="0" smtClean="0"/>
            </a:br>
            <a:r>
              <a:rPr lang="en-US" altLang="en-US" sz="2400" dirty="0" smtClean="0"/>
              <a:t>We get the behavior we reward!</a:t>
            </a:r>
            <a:endParaRPr lang="en-US" altLang="en-US" sz="2400" dirty="0"/>
          </a:p>
        </p:txBody>
      </p:sp>
      <p:sp>
        <p:nvSpPr>
          <p:cNvPr id="6146" name="Rectangle 2"/>
          <p:cNvSpPr>
            <a:spLocks noGrp="1" noChangeArrowheads="1"/>
          </p:cNvSpPr>
          <p:nvPr>
            <p:ph type="body" idx="1"/>
          </p:nvPr>
        </p:nvSpPr>
        <p:spPr>
          <a:xfrm>
            <a:off x="1979613" y="1768475"/>
            <a:ext cx="7775575" cy="5364162"/>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The Atlanta Busboy story</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Enhance an employees self worth by demonstrating the bigger picture of his or her importance</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Even the smallest gestures make the world a better place</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Intention counts too</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It’s just as important to reward a Fred for good intentions as for stellar outcomes</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Employees should know that taking chances to do the right thing will be acknowledged, not punished</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When people feel their contributions are unappreciated, they will stop trying. </a:t>
            </a:r>
            <a:r>
              <a:rPr lang="en-US" altLang="en-US" sz="2000" i="1" dirty="0" smtClean="0"/>
              <a:t>When that happens, innovation dies!</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endParaRPr lang="en-US" altLang="en-US" sz="1600" dirty="0"/>
          </a:p>
        </p:txBody>
      </p:sp>
    </p:spTree>
    <p:extLst>
      <p:ext uri="{BB962C8B-B14F-4D97-AF65-F5344CB8AC3E}">
        <p14:creationId xmlns:p14="http://schemas.microsoft.com/office/powerpoint/2010/main" val="18069344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601913" y="301625"/>
            <a:ext cx="7189788" cy="1262063"/>
          </a:xfrm>
          <a:ln/>
        </p:spPr>
        <p:txBody>
          <a:bodyPr tIns="38808"/>
          <a:lstStyle/>
          <a:p>
            <a:pPr>
              <a:tabLst>
                <a:tab pos="723900" algn="l"/>
                <a:tab pos="1447800" algn="l"/>
                <a:tab pos="2171700" algn="l"/>
                <a:tab pos="2895600" algn="l"/>
                <a:tab pos="3619500" algn="l"/>
                <a:tab pos="4343400" algn="l"/>
                <a:tab pos="5067300" algn="l"/>
                <a:tab pos="5791200" algn="l"/>
              </a:tabLst>
            </a:pPr>
            <a:r>
              <a:rPr lang="en-US" altLang="en-US" dirty="0" smtClean="0"/>
              <a:t>Reward</a:t>
            </a:r>
            <a:br>
              <a:rPr lang="en-US" altLang="en-US" dirty="0" smtClean="0"/>
            </a:br>
            <a:r>
              <a:rPr lang="en-US" altLang="en-US" sz="2400" dirty="0" smtClean="0"/>
              <a:t>We get the behavior we reward!</a:t>
            </a:r>
            <a:endParaRPr lang="en-US" altLang="en-US" sz="2400" dirty="0"/>
          </a:p>
        </p:txBody>
      </p:sp>
      <p:sp>
        <p:nvSpPr>
          <p:cNvPr id="6146" name="Rectangle 2"/>
          <p:cNvSpPr>
            <a:spLocks noGrp="1" noChangeArrowheads="1"/>
          </p:cNvSpPr>
          <p:nvPr>
            <p:ph type="body" idx="1"/>
          </p:nvPr>
        </p:nvSpPr>
        <p:spPr>
          <a:xfrm>
            <a:off x="1979613" y="1768475"/>
            <a:ext cx="7775575" cy="5364162"/>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Implement your reward strategy</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Make sure all team members know they are making an important contribution or have the ability to do so</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Tell your team members specifically what kind of difference the are making</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Be sure that positive feedback is a rule rather that the exception</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Create an award</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Get the leader of your organization to recognize the Freds</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Remember the reward formula and apply it often </a:t>
            </a:r>
          </a:p>
        </p:txBody>
      </p:sp>
    </p:spTree>
    <p:extLst>
      <p:ext uri="{BB962C8B-B14F-4D97-AF65-F5344CB8AC3E}">
        <p14:creationId xmlns:p14="http://schemas.microsoft.com/office/powerpoint/2010/main" val="41438729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601913" y="301625"/>
            <a:ext cx="7189788" cy="1262063"/>
          </a:xfrm>
          <a:ln/>
        </p:spPr>
        <p:txBody>
          <a:bodyPr tIns="38808"/>
          <a:lstStyle/>
          <a:p>
            <a:pPr>
              <a:tabLst>
                <a:tab pos="723900" algn="l"/>
                <a:tab pos="1447800" algn="l"/>
                <a:tab pos="2171700" algn="l"/>
                <a:tab pos="2895600" algn="l"/>
                <a:tab pos="3619500" algn="l"/>
                <a:tab pos="4343400" algn="l"/>
                <a:tab pos="5067300" algn="l"/>
                <a:tab pos="5791200" algn="l"/>
              </a:tabLst>
            </a:pPr>
            <a:r>
              <a:rPr lang="en-US" altLang="en-US" dirty="0" smtClean="0"/>
              <a:t>Educate</a:t>
            </a:r>
            <a:br>
              <a:rPr lang="en-US" altLang="en-US" dirty="0" smtClean="0"/>
            </a:br>
            <a:r>
              <a:rPr lang="en-US" altLang="en-US" sz="2800" dirty="0" smtClean="0"/>
              <a:t>Teach employees to be extraordinary</a:t>
            </a:r>
            <a:r>
              <a:rPr lang="en-US" altLang="en-US" dirty="0" smtClean="0"/>
              <a:t/>
            </a:r>
            <a:br>
              <a:rPr lang="en-US" altLang="en-US" dirty="0" smtClean="0"/>
            </a:br>
            <a:endParaRPr lang="en-US" altLang="en-US" sz="2400" dirty="0"/>
          </a:p>
        </p:txBody>
      </p:sp>
      <p:sp>
        <p:nvSpPr>
          <p:cNvPr id="6146" name="Rectangle 2"/>
          <p:cNvSpPr>
            <a:spLocks noGrp="1" noChangeArrowheads="1"/>
          </p:cNvSpPr>
          <p:nvPr>
            <p:ph type="body" idx="1"/>
          </p:nvPr>
        </p:nvSpPr>
        <p:spPr>
          <a:xfrm>
            <a:off x="1979613" y="1768475"/>
            <a:ext cx="7775575" cy="5364162"/>
          </a:xfrm>
          <a:ln/>
        </p:spPr>
        <p:txBody>
          <a:bodyPr/>
          <a:lstStyle/>
          <a:p>
            <a:pPr marL="107950" indent="0">
              <a:buSzPct val="45000"/>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Managers need to teach the principles embodied in The Fred Factor by becoming </a:t>
            </a:r>
            <a:r>
              <a:rPr lang="en-US" altLang="en-US" sz="2400" i="1" dirty="0" smtClean="0"/>
              <a:t>Freducated. </a:t>
            </a:r>
            <a:r>
              <a:rPr lang="en-US" altLang="en-US" sz="2400" dirty="0" smtClean="0"/>
              <a:t>This can be accomplished by the following:</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Find examples everywhere</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As you become increasingly interested in developing the art of the extraordinary in yourself and others, you’ll notice more and more examples</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Also notice the “anti-Fred” examples</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Record in writing all ideas and examples</a:t>
            </a:r>
          </a:p>
        </p:txBody>
      </p:sp>
    </p:spTree>
    <p:extLst>
      <p:ext uri="{BB962C8B-B14F-4D97-AF65-F5344CB8AC3E}">
        <p14:creationId xmlns:p14="http://schemas.microsoft.com/office/powerpoint/2010/main" val="38352843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601913" y="301625"/>
            <a:ext cx="7189788" cy="1262063"/>
          </a:xfrm>
          <a:ln/>
        </p:spPr>
        <p:txBody>
          <a:bodyPr tIns="38808"/>
          <a:lstStyle/>
          <a:p>
            <a:pPr>
              <a:tabLst>
                <a:tab pos="723900" algn="l"/>
                <a:tab pos="1447800" algn="l"/>
                <a:tab pos="2171700" algn="l"/>
                <a:tab pos="2895600" algn="l"/>
                <a:tab pos="3619500" algn="l"/>
                <a:tab pos="4343400" algn="l"/>
                <a:tab pos="5067300" algn="l"/>
                <a:tab pos="5791200" algn="l"/>
              </a:tabLst>
            </a:pPr>
            <a:r>
              <a:rPr lang="en-US" altLang="en-US" dirty="0" smtClean="0"/>
              <a:t>Educate</a:t>
            </a:r>
            <a:br>
              <a:rPr lang="en-US" altLang="en-US" dirty="0" smtClean="0"/>
            </a:br>
            <a:r>
              <a:rPr lang="en-US" altLang="en-US" sz="2800" dirty="0" smtClean="0"/>
              <a:t>Teach employees to be extraordinary</a:t>
            </a:r>
            <a:r>
              <a:rPr lang="en-US" altLang="en-US" dirty="0" smtClean="0"/>
              <a:t/>
            </a:r>
            <a:br>
              <a:rPr lang="en-US" altLang="en-US" dirty="0" smtClean="0"/>
            </a:br>
            <a:endParaRPr lang="en-US" altLang="en-US" sz="2400" dirty="0"/>
          </a:p>
        </p:txBody>
      </p:sp>
      <p:sp>
        <p:nvSpPr>
          <p:cNvPr id="6146" name="Rectangle 2"/>
          <p:cNvSpPr>
            <a:spLocks noGrp="1" noChangeArrowheads="1"/>
          </p:cNvSpPr>
          <p:nvPr>
            <p:ph type="body" idx="1"/>
          </p:nvPr>
        </p:nvSpPr>
        <p:spPr>
          <a:xfrm>
            <a:off x="1979613" y="1768475"/>
            <a:ext cx="7775575" cy="5364162"/>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Dissect and debrief</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Positive change will not endure unless we understand why it worked</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Identify the specific good idea</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Adapt it to your situation</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Look for ways to improve it</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Identify opportunities to apply it</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Teach miracle working</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Perform miracles on a regular basis not just during a crisis</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Teach the Fred Factor as a form of daily miracle working</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The size of the miracle is less important that the frequency</a:t>
            </a:r>
          </a:p>
        </p:txBody>
      </p:sp>
    </p:spTree>
    <p:extLst>
      <p:ext uri="{BB962C8B-B14F-4D97-AF65-F5344CB8AC3E}">
        <p14:creationId xmlns:p14="http://schemas.microsoft.com/office/powerpoint/2010/main" val="18468129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601913" y="301625"/>
            <a:ext cx="7189788" cy="1262063"/>
          </a:xfrm>
          <a:ln/>
        </p:spPr>
        <p:txBody>
          <a:bodyPr tIns="38808"/>
          <a:lstStyle/>
          <a:p>
            <a:pPr>
              <a:tabLst>
                <a:tab pos="723900" algn="l"/>
                <a:tab pos="1447800" algn="l"/>
                <a:tab pos="2171700" algn="l"/>
                <a:tab pos="2895600" algn="l"/>
                <a:tab pos="3619500" algn="l"/>
                <a:tab pos="4343400" algn="l"/>
                <a:tab pos="5067300" algn="l"/>
                <a:tab pos="5791200" algn="l"/>
              </a:tabLst>
            </a:pPr>
            <a:r>
              <a:rPr lang="en-US" altLang="en-US" dirty="0" smtClean="0"/>
              <a:t>Educate</a:t>
            </a:r>
            <a:br>
              <a:rPr lang="en-US" altLang="en-US" dirty="0" smtClean="0"/>
            </a:br>
            <a:r>
              <a:rPr lang="en-US" altLang="en-US" sz="2800" dirty="0" smtClean="0"/>
              <a:t>Teach employees to be extraordinary</a:t>
            </a:r>
            <a:r>
              <a:rPr lang="en-US" altLang="en-US" dirty="0" smtClean="0"/>
              <a:t/>
            </a:r>
            <a:br>
              <a:rPr lang="en-US" altLang="en-US" dirty="0" smtClean="0"/>
            </a:br>
            <a:endParaRPr lang="en-US" altLang="en-US" sz="2400" dirty="0"/>
          </a:p>
        </p:txBody>
      </p:sp>
      <p:sp>
        <p:nvSpPr>
          <p:cNvPr id="6146" name="Rectangle 2"/>
          <p:cNvSpPr>
            <a:spLocks noGrp="1" noChangeArrowheads="1"/>
          </p:cNvSpPr>
          <p:nvPr>
            <p:ph type="body" idx="1"/>
          </p:nvPr>
        </p:nvSpPr>
        <p:spPr>
          <a:xfrm>
            <a:off x="1979613" y="1768475"/>
            <a:ext cx="7775575" cy="5364162"/>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Pull, don’t push</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Command and control short-circuits the spirit of the Fred Factor</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Invite people to join you</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Use your enthusiasm and commitment to gain their participation and involvement</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endParaRPr lang="en-US" altLang="en-US" sz="2000" dirty="0"/>
          </a:p>
          <a:p>
            <a:pPr marL="107950" indent="0" algn="ctr">
              <a:buSzPct val="45000"/>
              <a:tabLst>
                <a:tab pos="723900" algn="l"/>
                <a:tab pos="1447800" algn="l"/>
                <a:tab pos="2171700" algn="l"/>
                <a:tab pos="2895600" algn="l"/>
                <a:tab pos="3619500" algn="l"/>
                <a:tab pos="4343400" algn="l"/>
                <a:tab pos="5067300" algn="l"/>
                <a:tab pos="5791200" algn="l"/>
                <a:tab pos="6515100" algn="l"/>
                <a:tab pos="7239000" algn="l"/>
              </a:tabLst>
            </a:pPr>
            <a:r>
              <a:rPr lang="en-US" altLang="en-US" sz="2400" b="1" i="1" u="sng" dirty="0" smtClean="0"/>
              <a:t>The best Freducators are themselves Freds!</a:t>
            </a:r>
          </a:p>
        </p:txBody>
      </p:sp>
    </p:spTree>
    <p:extLst>
      <p:ext uri="{BB962C8B-B14F-4D97-AF65-F5344CB8AC3E}">
        <p14:creationId xmlns:p14="http://schemas.microsoft.com/office/powerpoint/2010/main" val="35657797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601913" y="301625"/>
            <a:ext cx="7189788" cy="1262063"/>
          </a:xfrm>
          <a:ln/>
        </p:spPr>
        <p:txBody>
          <a:bodyPr tIns="38808"/>
          <a:lstStyle/>
          <a:p>
            <a:pPr>
              <a:tabLst>
                <a:tab pos="723900" algn="l"/>
                <a:tab pos="1447800" algn="l"/>
                <a:tab pos="2171700" algn="l"/>
                <a:tab pos="2895600" algn="l"/>
                <a:tab pos="3619500" algn="l"/>
                <a:tab pos="4343400" algn="l"/>
                <a:tab pos="5067300" algn="l"/>
                <a:tab pos="5791200" algn="l"/>
              </a:tabLst>
            </a:pPr>
            <a:r>
              <a:rPr lang="en-US" altLang="en-US" dirty="0" smtClean="0"/>
              <a:t>Demonstrate</a:t>
            </a:r>
            <a:br>
              <a:rPr lang="en-US" altLang="en-US" dirty="0" smtClean="0"/>
            </a:br>
            <a:r>
              <a:rPr lang="en-US" altLang="en-US" sz="2800" dirty="0" smtClean="0"/>
              <a:t>Inspire by example!</a:t>
            </a:r>
            <a:r>
              <a:rPr lang="en-US" altLang="en-US" dirty="0" smtClean="0"/>
              <a:t/>
            </a:r>
            <a:br>
              <a:rPr lang="en-US" altLang="en-US" dirty="0" smtClean="0"/>
            </a:br>
            <a:endParaRPr lang="en-US" altLang="en-US" sz="2400" dirty="0"/>
          </a:p>
        </p:txBody>
      </p:sp>
      <p:sp>
        <p:nvSpPr>
          <p:cNvPr id="6146" name="Rectangle 2"/>
          <p:cNvSpPr>
            <a:spLocks noGrp="1" noChangeArrowheads="1"/>
          </p:cNvSpPr>
          <p:nvPr>
            <p:ph type="body" idx="1"/>
          </p:nvPr>
        </p:nvSpPr>
        <p:spPr>
          <a:xfrm>
            <a:off x="1979613" y="1768475"/>
            <a:ext cx="7775575" cy="5364162"/>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The magic question</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How do you set an example and inspire?</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Inspire but don’t intimidate</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Involve – </a:t>
            </a:r>
            <a:r>
              <a:rPr lang="en-US" altLang="en-US" sz="1600" i="1" dirty="0" smtClean="0"/>
              <a:t>Team Fred</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Initiate – Don’t wait for </a:t>
            </a:r>
            <a:r>
              <a:rPr lang="en-US" altLang="en-US" sz="1600" i="1" dirty="0" smtClean="0"/>
              <a:t>“the right moment”</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Improvise – Take what life gives you and improvise, reinvent</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Go spread Fred</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Recognize the Freds in your life</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Acknowledge Freds for their contributions</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Pay Freds back by paying it forward</a:t>
            </a:r>
          </a:p>
        </p:txBody>
      </p:sp>
    </p:spTree>
    <p:extLst>
      <p:ext uri="{BB962C8B-B14F-4D97-AF65-F5344CB8AC3E}">
        <p14:creationId xmlns:p14="http://schemas.microsoft.com/office/powerpoint/2010/main" val="42123064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468312" y="301625"/>
            <a:ext cx="9323389" cy="1262063"/>
          </a:xfrm>
          <a:ln/>
        </p:spPr>
        <p:txBody>
          <a:bodyPr tIns="38808"/>
          <a:lstStyle/>
          <a:p>
            <a:pPr>
              <a:tabLst>
                <a:tab pos="723900" algn="l"/>
                <a:tab pos="1447800" algn="l"/>
                <a:tab pos="2171700" algn="l"/>
                <a:tab pos="2895600" algn="l"/>
                <a:tab pos="3619500" algn="l"/>
                <a:tab pos="4343400" algn="l"/>
                <a:tab pos="5067300" algn="l"/>
                <a:tab pos="5791200" algn="l"/>
              </a:tabLst>
            </a:pPr>
            <a:r>
              <a:rPr lang="en-US" altLang="en-US" dirty="0" smtClean="0"/>
              <a:t>What motivates Fred to be a Fred?</a:t>
            </a:r>
            <a:br>
              <a:rPr lang="en-US" altLang="en-US" dirty="0" smtClean="0"/>
            </a:br>
            <a:endParaRPr lang="en-US" altLang="en-US" sz="2400" dirty="0"/>
          </a:p>
        </p:txBody>
      </p:sp>
      <p:sp>
        <p:nvSpPr>
          <p:cNvPr id="6146" name="Rectangle 2"/>
          <p:cNvSpPr>
            <a:spLocks noGrp="1" noChangeArrowheads="1"/>
          </p:cNvSpPr>
          <p:nvPr>
            <p:ph type="body" idx="1"/>
          </p:nvPr>
        </p:nvSpPr>
        <p:spPr>
          <a:xfrm>
            <a:off x="1979613" y="1768475"/>
            <a:ext cx="7775575" cy="5364162"/>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Do good and you’ll feel good</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The best never rest</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Treat customers and others as friends</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The impact you have on others is the reward</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Live the golden rule</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Fear nothing except to waste the moment</a:t>
            </a:r>
          </a:p>
        </p:txBody>
      </p:sp>
    </p:spTree>
    <p:extLst>
      <p:ext uri="{BB962C8B-B14F-4D97-AF65-F5344CB8AC3E}">
        <p14:creationId xmlns:p14="http://schemas.microsoft.com/office/powerpoint/2010/main" val="3384763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468312" y="301625"/>
            <a:ext cx="9323389" cy="1262063"/>
          </a:xfrm>
          <a:ln/>
        </p:spPr>
        <p:txBody>
          <a:bodyPr tIns="38808"/>
          <a:lstStyle/>
          <a:p>
            <a:pPr>
              <a:tabLst>
                <a:tab pos="723900" algn="l"/>
                <a:tab pos="1447800" algn="l"/>
                <a:tab pos="2171700" algn="l"/>
                <a:tab pos="2895600" algn="l"/>
                <a:tab pos="3619500" algn="l"/>
                <a:tab pos="4343400" algn="l"/>
                <a:tab pos="5067300" algn="l"/>
                <a:tab pos="5791200" algn="l"/>
              </a:tabLst>
            </a:pPr>
            <a:r>
              <a:rPr lang="en-US" altLang="en-US" dirty="0" smtClean="0"/>
              <a:t>The spirit of the Fred Factor</a:t>
            </a:r>
            <a:br>
              <a:rPr lang="en-US" altLang="en-US" dirty="0" smtClean="0"/>
            </a:br>
            <a:endParaRPr lang="en-US" altLang="en-US" sz="2400" dirty="0"/>
          </a:p>
        </p:txBody>
      </p:sp>
      <p:sp>
        <p:nvSpPr>
          <p:cNvPr id="6146" name="Rectangle 2"/>
          <p:cNvSpPr>
            <a:spLocks noGrp="1" noChangeArrowheads="1"/>
          </p:cNvSpPr>
          <p:nvPr>
            <p:ph type="body" idx="1"/>
          </p:nvPr>
        </p:nvSpPr>
        <p:spPr>
          <a:xfrm>
            <a:off x="1979613" y="1768475"/>
            <a:ext cx="7775575" cy="5364162"/>
          </a:xfrm>
          <a:ln/>
        </p:spPr>
        <p:txBody>
          <a:bodyPr/>
          <a:lstStyle/>
          <a:p>
            <a:pPr marL="107950" indent="0">
              <a:buSzPct val="45000"/>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In a nutshell:</a:t>
            </a:r>
          </a:p>
          <a:p>
            <a:pPr marL="107950" indent="0">
              <a:buSzPct val="45000"/>
              <a:tabLst>
                <a:tab pos="723900" algn="l"/>
                <a:tab pos="1447800" algn="l"/>
                <a:tab pos="2171700" algn="l"/>
                <a:tab pos="2895600" algn="l"/>
                <a:tab pos="3619500" algn="l"/>
                <a:tab pos="4343400" algn="l"/>
                <a:tab pos="5067300" algn="l"/>
                <a:tab pos="5791200" algn="l"/>
                <a:tab pos="6515100" algn="l"/>
                <a:tab pos="7239000" algn="l"/>
              </a:tabLst>
            </a:pPr>
            <a:endParaRPr lang="en-US" altLang="en-US" sz="2400" dirty="0"/>
          </a:p>
          <a:p>
            <a:pPr marL="107950" indent="0">
              <a:buSzPct val="45000"/>
              <a:tabLst>
                <a:tab pos="723900" algn="l"/>
                <a:tab pos="1447800" algn="l"/>
                <a:tab pos="2171700" algn="l"/>
                <a:tab pos="2895600" algn="l"/>
                <a:tab pos="3619500" algn="l"/>
                <a:tab pos="4343400" algn="l"/>
                <a:tab pos="5067300" algn="l"/>
                <a:tab pos="5791200" algn="l"/>
                <a:tab pos="6515100" algn="l"/>
                <a:tab pos="7239000" algn="l"/>
              </a:tabLst>
            </a:pPr>
            <a:endParaRPr lang="en-US" altLang="en-US" sz="2400" dirty="0" smtClean="0"/>
          </a:p>
          <a:p>
            <a:pPr marL="508000" lvl="1" indent="0">
              <a:buSzPct val="45000"/>
              <a:tabLst>
                <a:tab pos="723900" algn="l"/>
                <a:tab pos="1447800" algn="l"/>
                <a:tab pos="2171700" algn="l"/>
                <a:tab pos="2895600" algn="l"/>
                <a:tab pos="3619500" algn="l"/>
                <a:tab pos="4343400" algn="l"/>
                <a:tab pos="5067300" algn="l"/>
                <a:tab pos="5791200" algn="l"/>
                <a:tab pos="6515100" algn="l"/>
                <a:tab pos="7239000" algn="l"/>
              </a:tabLst>
            </a:pPr>
            <a:r>
              <a:rPr lang="en-US" altLang="en-US" sz="2000" b="1" i="1" dirty="0" smtClean="0">
                <a:solidFill>
                  <a:srgbClr val="00B050"/>
                </a:solidFill>
              </a:rPr>
              <a:t>What makes any act extraordinary is doing it with heart. What makes any life extraordinary is living it with love.</a:t>
            </a:r>
          </a:p>
        </p:txBody>
      </p:sp>
    </p:spTree>
    <p:extLst>
      <p:ext uri="{BB962C8B-B14F-4D97-AF65-F5344CB8AC3E}">
        <p14:creationId xmlns:p14="http://schemas.microsoft.com/office/powerpoint/2010/main" val="27740837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601913" y="301625"/>
            <a:ext cx="7189788" cy="1262063"/>
          </a:xfrm>
          <a:ln/>
        </p:spPr>
        <p:txBody>
          <a:bodyPr tIns="38808"/>
          <a:lstStyle/>
          <a:p>
            <a:pPr>
              <a:tabLst>
                <a:tab pos="723900" algn="l"/>
                <a:tab pos="1447800" algn="l"/>
                <a:tab pos="2171700" algn="l"/>
                <a:tab pos="2895600" algn="l"/>
                <a:tab pos="3619500" algn="l"/>
                <a:tab pos="4343400" algn="l"/>
                <a:tab pos="5067300" algn="l"/>
                <a:tab pos="5791200" algn="l"/>
              </a:tabLst>
            </a:pPr>
            <a:r>
              <a:rPr lang="en-US" altLang="en-US" dirty="0" smtClean="0"/>
              <a:t>The Fred Report Card</a:t>
            </a:r>
            <a:br>
              <a:rPr lang="en-US" altLang="en-US" dirty="0" smtClean="0"/>
            </a:br>
            <a:r>
              <a:rPr lang="en-US" altLang="en-US" sz="2800" dirty="0" smtClean="0"/>
              <a:t>Measure what you treasure!</a:t>
            </a:r>
            <a:r>
              <a:rPr lang="en-US" altLang="en-US" dirty="0" smtClean="0"/>
              <a:t/>
            </a:r>
            <a:br>
              <a:rPr lang="en-US" altLang="en-US" dirty="0" smtClean="0"/>
            </a:br>
            <a:endParaRPr lang="en-US" altLang="en-US" sz="2400" dirty="0"/>
          </a:p>
        </p:txBody>
      </p:sp>
      <p:sp>
        <p:nvSpPr>
          <p:cNvPr id="6146" name="Rectangle 2"/>
          <p:cNvSpPr>
            <a:spLocks noGrp="1" noChangeArrowheads="1"/>
          </p:cNvSpPr>
          <p:nvPr>
            <p:ph type="body" idx="1"/>
          </p:nvPr>
        </p:nvSpPr>
        <p:spPr>
          <a:xfrm>
            <a:off x="1979613" y="1768475"/>
            <a:ext cx="7775575" cy="5364162"/>
          </a:xfrm>
          <a:ln/>
        </p:spPr>
        <p:txBody>
          <a:bodyPr/>
          <a:lstStyle/>
          <a:p>
            <a:pPr marL="107950" indent="0">
              <a:buSzPct val="45000"/>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A report card to assess your efforts and remind you of the key elements of being a Fred:</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Awareness</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Hold the example of Fred as a role model for your own behavior</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Be familiar with the four principles</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Agenda</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Look at your daily to-do list</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What are you planning to do to become a Fred?</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Attitude</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Act like a Fred because you want to</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Attitude colors everything in life</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endParaRPr lang="en-US" altLang="en-US" sz="2000" dirty="0" smtClean="0"/>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endParaRPr lang="en-US" altLang="en-US" sz="2000" dirty="0" smtClean="0"/>
          </a:p>
        </p:txBody>
      </p:sp>
    </p:spTree>
    <p:extLst>
      <p:ext uri="{BB962C8B-B14F-4D97-AF65-F5344CB8AC3E}">
        <p14:creationId xmlns:p14="http://schemas.microsoft.com/office/powerpoint/2010/main" val="6594804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601913" y="301625"/>
            <a:ext cx="7189788" cy="1262063"/>
          </a:xfrm>
          <a:ln/>
        </p:spPr>
        <p:txBody>
          <a:bodyPr tIns="38808"/>
          <a:lstStyle/>
          <a:p>
            <a:pPr>
              <a:tabLst>
                <a:tab pos="723900" algn="l"/>
                <a:tab pos="1447800" algn="l"/>
                <a:tab pos="2171700" algn="l"/>
                <a:tab pos="2895600" algn="l"/>
                <a:tab pos="3619500" algn="l"/>
                <a:tab pos="4343400" algn="l"/>
                <a:tab pos="5067300" algn="l"/>
                <a:tab pos="5791200" algn="l"/>
              </a:tabLst>
            </a:pPr>
            <a:r>
              <a:rPr lang="en-US" altLang="en-US" dirty="0" smtClean="0"/>
              <a:t>The Fred Report Card</a:t>
            </a:r>
            <a:br>
              <a:rPr lang="en-US" altLang="en-US" dirty="0" smtClean="0"/>
            </a:br>
            <a:r>
              <a:rPr lang="en-US" altLang="en-US" sz="2800" dirty="0" smtClean="0"/>
              <a:t>Measure what you treasure!</a:t>
            </a:r>
            <a:r>
              <a:rPr lang="en-US" altLang="en-US" dirty="0" smtClean="0"/>
              <a:t/>
            </a:r>
            <a:br>
              <a:rPr lang="en-US" altLang="en-US" dirty="0" smtClean="0"/>
            </a:br>
            <a:endParaRPr lang="en-US" altLang="en-US" sz="2400" dirty="0"/>
          </a:p>
        </p:txBody>
      </p:sp>
      <p:sp>
        <p:nvSpPr>
          <p:cNvPr id="6146" name="Rectangle 2"/>
          <p:cNvSpPr>
            <a:spLocks noGrp="1" noChangeArrowheads="1"/>
          </p:cNvSpPr>
          <p:nvPr>
            <p:ph type="body" idx="1"/>
          </p:nvPr>
        </p:nvSpPr>
        <p:spPr>
          <a:xfrm>
            <a:off x="1979613" y="1768475"/>
            <a:ext cx="7775575" cy="5364162"/>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Action</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In the end what we actually do is the only thing that makes a difference</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Accomplishment</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Score yourself by evaluating what you accomplish</a:t>
            </a:r>
          </a:p>
          <a:p>
            <a:pPr marL="107950" indent="0">
              <a:buSzPct val="45000"/>
              <a:tabLst>
                <a:tab pos="723900" algn="l"/>
                <a:tab pos="1447800" algn="l"/>
                <a:tab pos="2171700" algn="l"/>
                <a:tab pos="2895600" algn="l"/>
                <a:tab pos="3619500" algn="l"/>
                <a:tab pos="4343400" algn="l"/>
                <a:tab pos="5067300" algn="l"/>
                <a:tab pos="5791200" algn="l"/>
                <a:tab pos="6515100" algn="l"/>
                <a:tab pos="7239000" algn="l"/>
              </a:tabLst>
            </a:pPr>
            <a:endParaRPr lang="en-US" altLang="en-US" sz="2400" dirty="0" smtClean="0"/>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endParaRPr lang="en-US" altLang="en-US" sz="2000" dirty="0" smtClean="0"/>
          </a:p>
        </p:txBody>
      </p:sp>
    </p:spTree>
    <p:extLst>
      <p:ext uri="{BB962C8B-B14F-4D97-AF65-F5344CB8AC3E}">
        <p14:creationId xmlns:p14="http://schemas.microsoft.com/office/powerpoint/2010/main" val="3376965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3635375" y="301625"/>
            <a:ext cx="6156325" cy="1262063"/>
          </a:xfrm>
          <a:ln/>
        </p:spPr>
        <p:txBody>
          <a:bodyPr tIns="38808"/>
          <a:lstStyle/>
          <a:p>
            <a:pPr>
              <a:tabLst>
                <a:tab pos="723900" algn="l"/>
                <a:tab pos="1447800" algn="l"/>
                <a:tab pos="2171700" algn="l"/>
                <a:tab pos="2895600" algn="l"/>
                <a:tab pos="3619500" algn="l"/>
                <a:tab pos="4343400" algn="l"/>
                <a:tab pos="5067300" algn="l"/>
                <a:tab pos="5791200" algn="l"/>
              </a:tabLst>
            </a:pPr>
            <a:r>
              <a:rPr lang="en-US" altLang="en-US" dirty="0"/>
              <a:t>Types of “Freds”</a:t>
            </a:r>
          </a:p>
        </p:txBody>
      </p:sp>
      <p:sp>
        <p:nvSpPr>
          <p:cNvPr id="5122" name="Rectangle 2"/>
          <p:cNvSpPr>
            <a:spLocks noGrp="1" noChangeArrowheads="1"/>
          </p:cNvSpPr>
          <p:nvPr>
            <p:ph type="body" idx="1"/>
          </p:nvPr>
        </p:nvSpPr>
        <p:spPr>
          <a:xfrm>
            <a:off x="1979613" y="1768475"/>
            <a:ext cx="7775575" cy="5741988"/>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800" dirty="0"/>
              <a:t>A funny Fred</a:t>
            </a:r>
          </a:p>
          <a:p>
            <a:pPr marL="1320800" lvl="1" indent="-287338">
              <a:spcAft>
                <a:spcPts val="1150"/>
              </a:spcAft>
              <a:buSzPct val="7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a:t>Take a risk and have some fun. Enhance the customer experience</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800" dirty="0"/>
              <a:t>An accountable Fred</a:t>
            </a:r>
          </a:p>
          <a:p>
            <a:pPr marL="1320800" lvl="1" indent="-287338">
              <a:buSzPct val="7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a:t>Add value above and beyond your job description</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800" dirty="0"/>
              <a:t>A generous Fred</a:t>
            </a:r>
          </a:p>
          <a:p>
            <a:pPr marL="1320800" lvl="1" indent="-287338">
              <a:buSzPct val="7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a:t>Be of service even if not everyone repays you</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800" dirty="0"/>
              <a:t>A famous Fred</a:t>
            </a:r>
          </a:p>
          <a:p>
            <a:pPr marL="1320800" lvl="1" indent="-577850">
              <a:buSzPct val="75000"/>
              <a:buFont typeface="Symbol"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a:t>All work is honorable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601913" y="301625"/>
            <a:ext cx="7189788" cy="1262063"/>
          </a:xfrm>
          <a:ln/>
        </p:spPr>
        <p:txBody>
          <a:bodyPr tIns="38808"/>
          <a:lstStyle/>
          <a:p>
            <a:pPr>
              <a:tabLst>
                <a:tab pos="723900" algn="l"/>
                <a:tab pos="1447800" algn="l"/>
                <a:tab pos="2171700" algn="l"/>
                <a:tab pos="2895600" algn="l"/>
                <a:tab pos="3619500" algn="l"/>
                <a:tab pos="4343400" algn="l"/>
                <a:tab pos="5067300" algn="l"/>
                <a:tab pos="5791200" algn="l"/>
              </a:tabLst>
            </a:pPr>
            <a:r>
              <a:rPr lang="en-US" altLang="en-US" dirty="0" smtClean="0"/>
              <a:t>Team Fred Report Card</a:t>
            </a:r>
            <a:br>
              <a:rPr lang="en-US" altLang="en-US" dirty="0" smtClean="0"/>
            </a:br>
            <a:r>
              <a:rPr lang="en-US" altLang="en-US" sz="2800" dirty="0" smtClean="0"/>
              <a:t>Measure what you treasure!</a:t>
            </a:r>
            <a:r>
              <a:rPr lang="en-US" altLang="en-US" dirty="0" smtClean="0"/>
              <a:t/>
            </a:r>
            <a:br>
              <a:rPr lang="en-US" altLang="en-US" dirty="0" smtClean="0"/>
            </a:br>
            <a:endParaRPr lang="en-US" altLang="en-US" sz="2400" dirty="0"/>
          </a:p>
        </p:txBody>
      </p:sp>
      <p:sp>
        <p:nvSpPr>
          <p:cNvPr id="6146" name="Rectangle 2"/>
          <p:cNvSpPr>
            <a:spLocks noGrp="1" noChangeArrowheads="1"/>
          </p:cNvSpPr>
          <p:nvPr>
            <p:ph type="body" idx="1"/>
          </p:nvPr>
        </p:nvSpPr>
        <p:spPr>
          <a:xfrm>
            <a:off x="1979613" y="1768475"/>
            <a:ext cx="7775575" cy="5364162"/>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Does each person on your team know that he or she makes a difference?</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endParaRPr lang="en-US" altLang="en-US" sz="2400" dirty="0" smtClean="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Does everyone know how to build relationships?</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endParaRPr lang="en-US" altLang="en-US" sz="2400" dirty="0" smtClean="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Does everyone know how to create value?</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endParaRPr lang="en-US" altLang="en-US" sz="2400" dirty="0" smtClean="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400" dirty="0" smtClean="0"/>
              <a:t>Do team members realize how much they could reinvent themselves and their business through innovation and passionate commitment?</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endParaRPr lang="en-US" altLang="en-US" sz="2000" dirty="0" smtClean="0"/>
          </a:p>
        </p:txBody>
      </p:sp>
    </p:spTree>
    <p:extLst>
      <p:ext uri="{BB962C8B-B14F-4D97-AF65-F5344CB8AC3E}">
        <p14:creationId xmlns:p14="http://schemas.microsoft.com/office/powerpoint/2010/main" val="17075913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3635375" y="301625"/>
            <a:ext cx="6156325" cy="1262063"/>
          </a:xfrm>
          <a:ln/>
        </p:spPr>
        <p:txBody>
          <a:bodyPr tIns="38808"/>
          <a:lstStyle/>
          <a:p>
            <a:pPr>
              <a:tabLst>
                <a:tab pos="723900" algn="l"/>
                <a:tab pos="1447800" algn="l"/>
                <a:tab pos="2171700" algn="l"/>
                <a:tab pos="2895600" algn="l"/>
                <a:tab pos="3619500" algn="l"/>
                <a:tab pos="4343400" algn="l"/>
                <a:tab pos="5067300" algn="l"/>
                <a:tab pos="5791200" algn="l"/>
              </a:tabLst>
            </a:pPr>
            <a:r>
              <a:rPr lang="en-US" altLang="en-US" dirty="0"/>
              <a:t>Becoming a Fred</a:t>
            </a:r>
          </a:p>
        </p:txBody>
      </p:sp>
      <p:sp>
        <p:nvSpPr>
          <p:cNvPr id="6146" name="Rectangle 2"/>
          <p:cNvSpPr>
            <a:spLocks noGrp="1" noChangeArrowheads="1"/>
          </p:cNvSpPr>
          <p:nvPr>
            <p:ph type="body" idx="1"/>
          </p:nvPr>
        </p:nvSpPr>
        <p:spPr>
          <a:xfrm>
            <a:off x="1979613" y="1768475"/>
            <a:ext cx="7775575" cy="5364162"/>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800" dirty="0"/>
              <a:t>You </a:t>
            </a:r>
            <a:r>
              <a:rPr lang="en-US" altLang="en-US" sz="2800" dirty="0" smtClean="0"/>
              <a:t>choose what you prefer</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Enjoyment or misery?</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Feeling good about your work or feeling bad about it?</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Go back to basics, have the most fun, do your best</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800" dirty="0" smtClean="0"/>
              <a:t>Do the right thing for the right reason</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Doing is its own reward</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Recognition is just the icing on the cake</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800" dirty="0" smtClean="0"/>
              <a:t>Your possibilities are endless</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Choose the right models</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Set an inspiring model and others around you will emulate</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Enthusiasm will replace cynicism</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endParaRPr lang="en-US" altLang="en-US" dirty="0" smtClean="0"/>
          </a:p>
          <a:p>
            <a:pPr marL="1790700" indent="-430213">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endParaRPr lang="en-US" alt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3635375" y="301625"/>
            <a:ext cx="6156325" cy="1262063"/>
          </a:xfrm>
          <a:ln/>
        </p:spPr>
        <p:txBody>
          <a:bodyPr tIns="38808"/>
          <a:lstStyle/>
          <a:p>
            <a:pPr>
              <a:tabLst>
                <a:tab pos="723900" algn="l"/>
                <a:tab pos="1447800" algn="l"/>
                <a:tab pos="2171700" algn="l"/>
                <a:tab pos="2895600" algn="l"/>
                <a:tab pos="3619500" algn="l"/>
                <a:tab pos="4343400" algn="l"/>
                <a:tab pos="5067300" algn="l"/>
                <a:tab pos="5791200" algn="l"/>
              </a:tabLst>
            </a:pPr>
            <a:r>
              <a:rPr lang="en-US" altLang="en-US" dirty="0" smtClean="0"/>
              <a:t>Principle 01 - Everyone makes a difference</a:t>
            </a:r>
            <a:endParaRPr lang="en-US" altLang="en-US" dirty="0"/>
          </a:p>
        </p:txBody>
      </p:sp>
      <p:sp>
        <p:nvSpPr>
          <p:cNvPr id="6146" name="Rectangle 2"/>
          <p:cNvSpPr>
            <a:spLocks noGrp="1" noChangeArrowheads="1"/>
          </p:cNvSpPr>
          <p:nvPr>
            <p:ph type="body" idx="1"/>
          </p:nvPr>
        </p:nvSpPr>
        <p:spPr>
          <a:xfrm>
            <a:off x="1979613" y="1768475"/>
            <a:ext cx="7775575" cy="5364162"/>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800" dirty="0" smtClean="0"/>
              <a:t>Wake up every day intending to change the world</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It only takes a small act to make a big difference</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Interact in a positive manner</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Little changes can have cumulative and possible profound impacts</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800" dirty="0" smtClean="0"/>
              <a:t>Everyone makes a difference every day</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What kind of difference?</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Pay attention to the kinds of differences you are making</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800" dirty="0" smtClean="0"/>
              <a:t>Practice acts of the extraordinary regularly</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Notice, recognize and celebrate outstanding acts</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Be a persistent Fred</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endParaRPr lang="en-US" altLang="en-US" dirty="0" smtClean="0"/>
          </a:p>
          <a:p>
            <a:pPr marL="1790700" indent="-430213">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endParaRPr lang="en-US" altLang="en-US" dirty="0"/>
          </a:p>
        </p:txBody>
      </p:sp>
    </p:spTree>
    <p:extLst>
      <p:ext uri="{BB962C8B-B14F-4D97-AF65-F5344CB8AC3E}">
        <p14:creationId xmlns:p14="http://schemas.microsoft.com/office/powerpoint/2010/main" val="10505547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3635375" y="301625"/>
            <a:ext cx="6156325" cy="1262063"/>
          </a:xfrm>
          <a:ln/>
        </p:spPr>
        <p:txBody>
          <a:bodyPr tIns="38808"/>
          <a:lstStyle/>
          <a:p>
            <a:pPr>
              <a:tabLst>
                <a:tab pos="723900" algn="l"/>
                <a:tab pos="1447800" algn="l"/>
                <a:tab pos="2171700" algn="l"/>
                <a:tab pos="2895600" algn="l"/>
                <a:tab pos="3619500" algn="l"/>
                <a:tab pos="4343400" algn="l"/>
                <a:tab pos="5067300" algn="l"/>
                <a:tab pos="5791200" algn="l"/>
              </a:tabLst>
            </a:pPr>
            <a:r>
              <a:rPr lang="en-US" altLang="en-US" dirty="0" smtClean="0"/>
              <a:t>Principle 01 - Everyone makes a difference</a:t>
            </a:r>
            <a:endParaRPr lang="en-US" altLang="en-US" dirty="0"/>
          </a:p>
        </p:txBody>
      </p:sp>
      <p:sp>
        <p:nvSpPr>
          <p:cNvPr id="6146" name="Rectangle 2"/>
          <p:cNvSpPr>
            <a:spLocks noGrp="1" noChangeArrowheads="1"/>
          </p:cNvSpPr>
          <p:nvPr>
            <p:ph type="body" idx="1"/>
          </p:nvPr>
        </p:nvSpPr>
        <p:spPr>
          <a:xfrm>
            <a:off x="1979613" y="1768475"/>
            <a:ext cx="7775575" cy="5364162"/>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800" dirty="0" smtClean="0"/>
              <a:t>The power of a committed individual</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Be remindful of the far-reaching you impact on others can be</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3200" dirty="0" smtClean="0"/>
              <a:t>The difference of a great idea</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Implement ideas that can effect change</a:t>
            </a:r>
            <a:endParaRPr lang="en-US" altLang="en-US" dirty="0" smtClean="0"/>
          </a:p>
          <a:p>
            <a:pPr marL="1790700" indent="-430213">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endParaRPr lang="en-US" altLang="en-US" dirty="0"/>
          </a:p>
        </p:txBody>
      </p:sp>
    </p:spTree>
    <p:extLst>
      <p:ext uri="{BB962C8B-B14F-4D97-AF65-F5344CB8AC3E}">
        <p14:creationId xmlns:p14="http://schemas.microsoft.com/office/powerpoint/2010/main" val="986056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3635375" y="301625"/>
            <a:ext cx="6156325" cy="1262063"/>
          </a:xfrm>
          <a:ln/>
        </p:spPr>
        <p:txBody>
          <a:bodyPr tIns="38808"/>
          <a:lstStyle/>
          <a:p>
            <a:pPr>
              <a:tabLst>
                <a:tab pos="723900" algn="l"/>
                <a:tab pos="1447800" algn="l"/>
                <a:tab pos="2171700" algn="l"/>
                <a:tab pos="2895600" algn="l"/>
                <a:tab pos="3619500" algn="l"/>
                <a:tab pos="4343400" algn="l"/>
                <a:tab pos="5067300" algn="l"/>
                <a:tab pos="5791200" algn="l"/>
              </a:tabLst>
            </a:pPr>
            <a:r>
              <a:rPr lang="en-US" altLang="en-US" dirty="0" smtClean="0"/>
              <a:t>Principle 01 - Everyone makes a difference</a:t>
            </a:r>
            <a:endParaRPr lang="en-US" altLang="en-US" dirty="0"/>
          </a:p>
        </p:txBody>
      </p:sp>
      <p:sp>
        <p:nvSpPr>
          <p:cNvPr id="6146" name="Rectangle 2"/>
          <p:cNvSpPr>
            <a:spLocks noGrp="1" noChangeArrowheads="1"/>
          </p:cNvSpPr>
          <p:nvPr>
            <p:ph type="body" idx="1"/>
          </p:nvPr>
        </p:nvSpPr>
        <p:spPr>
          <a:xfrm>
            <a:off x="1979613" y="1768475"/>
            <a:ext cx="7775575" cy="5364162"/>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800" dirty="0" smtClean="0"/>
              <a:t>Three difference making strategies</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Identify when you will make a difference</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200" dirty="0" smtClean="0"/>
              <a:t>At every opportunity!</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Target the people to whom you’ll make a difference</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200" dirty="0" smtClean="0"/>
              <a:t>The most important people in our lives deserve our best attention</a:t>
            </a:r>
          </a:p>
          <a:p>
            <a:pPr marL="1365250" lvl="3" indent="0">
              <a:buSzPct val="45000"/>
              <a:tabLst>
                <a:tab pos="723900" algn="l"/>
                <a:tab pos="1447800" algn="l"/>
                <a:tab pos="2171700" algn="l"/>
                <a:tab pos="2895600" algn="l"/>
                <a:tab pos="3619500" algn="l"/>
                <a:tab pos="4343400" algn="l"/>
                <a:tab pos="5067300" algn="l"/>
                <a:tab pos="5791200" algn="l"/>
                <a:tab pos="6515100" algn="l"/>
                <a:tab pos="7239000" algn="l"/>
              </a:tabLst>
            </a:pPr>
            <a:r>
              <a:rPr lang="en-US" altLang="en-US" sz="1200" dirty="0" smtClean="0"/>
              <a:t>Customers</a:t>
            </a:r>
          </a:p>
          <a:p>
            <a:pPr marL="1365250" lvl="3" indent="0">
              <a:buSzPct val="45000"/>
              <a:tabLst>
                <a:tab pos="723900" algn="l"/>
                <a:tab pos="1447800" algn="l"/>
                <a:tab pos="2171700" algn="l"/>
                <a:tab pos="2895600" algn="l"/>
                <a:tab pos="3619500" algn="l"/>
                <a:tab pos="4343400" algn="l"/>
                <a:tab pos="5067300" algn="l"/>
                <a:tab pos="5791200" algn="l"/>
                <a:tab pos="6515100" algn="l"/>
                <a:tab pos="7239000" algn="l"/>
              </a:tabLst>
            </a:pPr>
            <a:r>
              <a:rPr lang="en-US" altLang="en-US" sz="1200" dirty="0" smtClean="0"/>
              <a:t>Family</a:t>
            </a:r>
          </a:p>
          <a:p>
            <a:pPr marL="1365250" lvl="3" indent="0">
              <a:buSzPct val="45000"/>
              <a:tabLst>
                <a:tab pos="723900" algn="l"/>
                <a:tab pos="1447800" algn="l"/>
                <a:tab pos="2171700" algn="l"/>
                <a:tab pos="2895600" algn="l"/>
                <a:tab pos="3619500" algn="l"/>
                <a:tab pos="4343400" algn="l"/>
                <a:tab pos="5067300" algn="l"/>
                <a:tab pos="5791200" algn="l"/>
                <a:tab pos="6515100" algn="l"/>
                <a:tab pos="7239000" algn="l"/>
              </a:tabLst>
            </a:pPr>
            <a:r>
              <a:rPr lang="en-US" altLang="en-US" sz="1200" dirty="0" smtClean="0"/>
              <a:t>Boss</a:t>
            </a:r>
          </a:p>
          <a:p>
            <a:pPr marL="1365250" lvl="3" indent="0">
              <a:buSzPct val="45000"/>
              <a:tabLst>
                <a:tab pos="723900" algn="l"/>
                <a:tab pos="1447800" algn="l"/>
                <a:tab pos="2171700" algn="l"/>
                <a:tab pos="2895600" algn="l"/>
                <a:tab pos="3619500" algn="l"/>
                <a:tab pos="4343400" algn="l"/>
                <a:tab pos="5067300" algn="l"/>
                <a:tab pos="5791200" algn="l"/>
                <a:tab pos="6515100" algn="l"/>
                <a:tab pos="7239000" algn="l"/>
              </a:tabLst>
            </a:pPr>
            <a:r>
              <a:rPr lang="en-US" altLang="en-US" sz="1200" dirty="0" smtClean="0"/>
              <a:t>Teammates</a:t>
            </a:r>
          </a:p>
          <a:p>
            <a:pPr marL="1365250" lvl="3" indent="0">
              <a:buSzPct val="45000"/>
              <a:tabLst>
                <a:tab pos="723900" algn="l"/>
                <a:tab pos="1447800" algn="l"/>
                <a:tab pos="2171700" algn="l"/>
                <a:tab pos="2895600" algn="l"/>
                <a:tab pos="3619500" algn="l"/>
                <a:tab pos="4343400" algn="l"/>
                <a:tab pos="5067300" algn="l"/>
                <a:tab pos="5791200" algn="l"/>
                <a:tab pos="6515100" algn="l"/>
                <a:tab pos="7239000" algn="l"/>
              </a:tabLst>
            </a:pPr>
            <a:r>
              <a:rPr lang="en-US" altLang="en-US" sz="1200" dirty="0" smtClean="0"/>
              <a:t>Friends and strangers</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Be the difference</a:t>
            </a:r>
          </a:p>
          <a:p>
            <a:pPr marL="1231900" lvl="2"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200" dirty="0" smtClean="0"/>
              <a:t>Make time in your busy life to determine how we can change our ordinary actions into extraordinary ones.</a:t>
            </a:r>
          </a:p>
          <a:p>
            <a:pPr marL="1790700" indent="-430213">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endParaRPr lang="en-US" altLang="en-US" dirty="0"/>
          </a:p>
        </p:txBody>
      </p:sp>
    </p:spTree>
    <p:extLst>
      <p:ext uri="{BB962C8B-B14F-4D97-AF65-F5344CB8AC3E}">
        <p14:creationId xmlns:p14="http://schemas.microsoft.com/office/powerpoint/2010/main" val="41663961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601913" y="301625"/>
            <a:ext cx="7189788" cy="1262063"/>
          </a:xfrm>
          <a:ln/>
        </p:spPr>
        <p:txBody>
          <a:bodyPr tIns="38808"/>
          <a:lstStyle/>
          <a:p>
            <a:pPr>
              <a:tabLst>
                <a:tab pos="723900" algn="l"/>
                <a:tab pos="1447800" algn="l"/>
                <a:tab pos="2171700" algn="l"/>
                <a:tab pos="2895600" algn="l"/>
                <a:tab pos="3619500" algn="l"/>
                <a:tab pos="4343400" algn="l"/>
                <a:tab pos="5067300" algn="l"/>
                <a:tab pos="5791200" algn="l"/>
              </a:tabLst>
            </a:pPr>
            <a:r>
              <a:rPr lang="en-US" altLang="en-US" dirty="0" smtClean="0"/>
              <a:t>Principle 02 – Success is built on relationships</a:t>
            </a:r>
            <a:endParaRPr lang="en-US" altLang="en-US" dirty="0"/>
          </a:p>
        </p:txBody>
      </p:sp>
      <p:sp>
        <p:nvSpPr>
          <p:cNvPr id="6146" name="Rectangle 2"/>
          <p:cNvSpPr>
            <a:spLocks noGrp="1" noChangeArrowheads="1"/>
          </p:cNvSpPr>
          <p:nvPr>
            <p:ph type="body" idx="1"/>
          </p:nvPr>
        </p:nvSpPr>
        <p:spPr>
          <a:xfrm>
            <a:off x="1979613" y="1768475"/>
            <a:ext cx="7775575" cy="5364162"/>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800" dirty="0" smtClean="0"/>
              <a:t>Success is built one relationship at a time</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Do not use people as a means to an end</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Use relationships as the foundation for success</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All outcomes are created by and through interaction</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Become a student of social psychology</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Relationships create loyalty</a:t>
            </a:r>
          </a:p>
          <a:p>
            <a:pPr marL="1790700" indent="-430213">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endParaRPr lang="en-US" altLang="en-US" sz="1600" dirty="0"/>
          </a:p>
        </p:txBody>
      </p:sp>
    </p:spTree>
    <p:extLst>
      <p:ext uri="{BB962C8B-B14F-4D97-AF65-F5344CB8AC3E}">
        <p14:creationId xmlns:p14="http://schemas.microsoft.com/office/powerpoint/2010/main" val="11976640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2601913" y="301625"/>
            <a:ext cx="7189788" cy="1262063"/>
          </a:xfrm>
          <a:ln/>
        </p:spPr>
        <p:txBody>
          <a:bodyPr tIns="38808"/>
          <a:lstStyle/>
          <a:p>
            <a:pPr>
              <a:tabLst>
                <a:tab pos="723900" algn="l"/>
                <a:tab pos="1447800" algn="l"/>
                <a:tab pos="2171700" algn="l"/>
                <a:tab pos="2895600" algn="l"/>
                <a:tab pos="3619500" algn="l"/>
                <a:tab pos="4343400" algn="l"/>
                <a:tab pos="5067300" algn="l"/>
                <a:tab pos="5791200" algn="l"/>
              </a:tabLst>
            </a:pPr>
            <a:r>
              <a:rPr lang="en-US" altLang="en-US" dirty="0" smtClean="0"/>
              <a:t>Principle 02 – Success is built on relationships</a:t>
            </a:r>
            <a:endParaRPr lang="en-US" altLang="en-US" dirty="0"/>
          </a:p>
        </p:txBody>
      </p:sp>
      <p:sp>
        <p:nvSpPr>
          <p:cNvPr id="6146" name="Rectangle 2"/>
          <p:cNvSpPr>
            <a:spLocks noGrp="1" noChangeArrowheads="1"/>
          </p:cNvSpPr>
          <p:nvPr>
            <p:ph type="body" idx="1"/>
          </p:nvPr>
        </p:nvSpPr>
        <p:spPr>
          <a:xfrm>
            <a:off x="1979613" y="1768475"/>
            <a:ext cx="7775575" cy="5364162"/>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800" dirty="0" smtClean="0"/>
              <a:t>The seven Bs of relationship building</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Be real</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Be interested (not just interesting) </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Be a better listener</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Be empathic</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Be honest</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Be helpful</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Be prompt</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2000" dirty="0" smtClean="0"/>
              <a:t>Beyond interactions</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Transactional interactions focus primarily on results</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Relational interactions emphasize the importance of how people are treated in the process of achieving results</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US" altLang="en-US" sz="1600" dirty="0" smtClean="0"/>
              <a:t>Focus on the relational aspect of your interactions</a:t>
            </a:r>
          </a:p>
          <a:p>
            <a:pPr marL="831850" lvl="1"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endParaRPr lang="en-US" altLang="en-US" sz="1600" dirty="0"/>
          </a:p>
        </p:txBody>
      </p:sp>
    </p:spTree>
    <p:extLst>
      <p:ext uri="{BB962C8B-B14F-4D97-AF65-F5344CB8AC3E}">
        <p14:creationId xmlns:p14="http://schemas.microsoft.com/office/powerpoint/2010/main" val="27160502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Unicode MS"/>
      </a:majorFont>
      <a:minorFont>
        <a:latin typeface="Arial"/>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en-US" sz="1800" b="0" i="0" u="none" strike="noStrike" cap="none" normalizeH="0" baseline="0" smtClean="0">
            <a:ln>
              <a:noFill/>
            </a:ln>
            <a:effectLst/>
            <a:latin typeface="Arial"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en-US" sz="1800" b="0" i="0" u="none" strike="noStrike" cap="none" normalizeH="0" baseline="0" smtClean="0">
            <a:ln>
              <a:noFill/>
            </a:ln>
            <a:effectLst/>
            <a:latin typeface="Arial"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Red Noise Shapes</Template>
  <TotalTime>159</TotalTime>
  <Words>1923</Words>
  <Application>Microsoft Office PowerPoint</Application>
  <PresentationFormat>Custom</PresentationFormat>
  <Paragraphs>300</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The Fred Factor</vt:lpstr>
      <vt:lpstr>The Fred Principles</vt:lpstr>
      <vt:lpstr>Types of “Freds”</vt:lpstr>
      <vt:lpstr>Becoming a Fred</vt:lpstr>
      <vt:lpstr>Principle 01 - Everyone makes a difference</vt:lpstr>
      <vt:lpstr>Principle 01 - Everyone makes a difference</vt:lpstr>
      <vt:lpstr>Principle 01 - Everyone makes a difference</vt:lpstr>
      <vt:lpstr>Principle 02 – Success is built on relationships</vt:lpstr>
      <vt:lpstr>Principle 02 – Success is built on relationships</vt:lpstr>
      <vt:lpstr>Principle 03 – Continually create value for others</vt:lpstr>
      <vt:lpstr>Principle 03 – Continually create value for others</vt:lpstr>
      <vt:lpstr>Principle 03 – Continually create value for others</vt:lpstr>
      <vt:lpstr>Principle 04 – Reinvent yourself regularly</vt:lpstr>
      <vt:lpstr>Principle 04 – Reinvent yourself regularly</vt:lpstr>
      <vt:lpstr>Principle 04 – Reinvent yourself regularly</vt:lpstr>
      <vt:lpstr>Principle 04 – Reinvent yourself regularly</vt:lpstr>
      <vt:lpstr>Developing Freds</vt:lpstr>
      <vt:lpstr>Find</vt:lpstr>
      <vt:lpstr>Find Are Freds born or made?</vt:lpstr>
      <vt:lpstr>Reward We get the behavior we reward!</vt:lpstr>
      <vt:lpstr>Reward We get the behavior we reward!</vt:lpstr>
      <vt:lpstr>Educate Teach employees to be extraordinary </vt:lpstr>
      <vt:lpstr>Educate Teach employees to be extraordinary </vt:lpstr>
      <vt:lpstr>Educate Teach employees to be extraordinary </vt:lpstr>
      <vt:lpstr>Demonstrate Inspire by example! </vt:lpstr>
      <vt:lpstr>What motivates Fred to be a Fred? </vt:lpstr>
      <vt:lpstr>The spirit of the Fred Factor </vt:lpstr>
      <vt:lpstr>The Fred Report Card Measure what you treasure! </vt:lpstr>
      <vt:lpstr>The Fred Report Card Measure what you treasure! </vt:lpstr>
      <vt:lpstr>Team Fred Report Card Measure what you treasure!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 Noise Shapes</dc:title>
  <dc:creator>Dean Capps</dc:creator>
  <dc:description>Presentation Layout Template</dc:description>
  <cp:lastModifiedBy>Capps, Dean B</cp:lastModifiedBy>
  <cp:revision>44</cp:revision>
  <cp:lastPrinted>1601-01-01T00:00:00Z</cp:lastPrinted>
  <dcterms:created xsi:type="dcterms:W3CDTF">2014-03-29T02:10:17Z</dcterms:created>
  <dcterms:modified xsi:type="dcterms:W3CDTF">2014-03-31T21:04:00Z</dcterms:modified>
</cp:coreProperties>
</file>