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8"/>
  </p:notesMasterIdLst>
  <p:sldIdLst>
    <p:sldId id="256" r:id="rId2"/>
    <p:sldId id="258" r:id="rId3"/>
    <p:sldId id="259" r:id="rId4"/>
    <p:sldId id="260" r:id="rId5"/>
    <p:sldId id="262" r:id="rId6"/>
    <p:sldId id="261" r:id="rId7"/>
    <p:sldId id="263" r:id="rId8"/>
    <p:sldId id="264" r:id="rId9"/>
    <p:sldId id="265" r:id="rId10"/>
    <p:sldId id="268" r:id="rId11"/>
    <p:sldId id="266"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99" autoAdjust="0"/>
    <p:restoredTop sz="94660"/>
  </p:normalViewPr>
  <p:slideViewPr>
    <p:cSldViewPr>
      <p:cViewPr varScale="1">
        <p:scale>
          <a:sx n="111" d="100"/>
          <a:sy n="111" d="100"/>
        </p:scale>
        <p:origin x="-168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8CE9C0-B788-45AE-81F6-FDB14057CD8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85E48719-A22F-4AC0-A74C-3DC66B15B2B7}">
      <dgm:prSet phldrT="[Text]"/>
      <dgm:spPr/>
      <dgm:t>
        <a:bodyPr/>
        <a:lstStyle/>
        <a:p>
          <a:r>
            <a:rPr lang="en-US" dirty="0" smtClean="0"/>
            <a:t>Goes beyond what is expected</a:t>
          </a:r>
          <a:endParaRPr lang="en-US" dirty="0"/>
        </a:p>
      </dgm:t>
    </dgm:pt>
    <dgm:pt modelId="{56E1B871-A4CA-4305-B321-9E0301010DBC}" type="parTrans" cxnId="{787E6EAB-6D3D-49C8-8027-4FE52297DA82}">
      <dgm:prSet/>
      <dgm:spPr/>
      <dgm:t>
        <a:bodyPr/>
        <a:lstStyle/>
        <a:p>
          <a:endParaRPr lang="en-US"/>
        </a:p>
      </dgm:t>
    </dgm:pt>
    <dgm:pt modelId="{DE96043E-8A97-4125-B529-56A0AA2355FD}" type="sibTrans" cxnId="{787E6EAB-6D3D-49C8-8027-4FE52297DA82}">
      <dgm:prSet/>
      <dgm:spPr/>
      <dgm:t>
        <a:bodyPr/>
        <a:lstStyle/>
        <a:p>
          <a:endParaRPr lang="en-US"/>
        </a:p>
      </dgm:t>
    </dgm:pt>
    <dgm:pt modelId="{DEC74791-2E48-430C-99A2-856DCEA38732}">
      <dgm:prSet phldrT="[Text]"/>
      <dgm:spPr/>
      <dgm:t>
        <a:bodyPr/>
        <a:lstStyle/>
        <a:p>
          <a:r>
            <a:rPr lang="en-US" dirty="0" smtClean="0"/>
            <a:t>Isn’t content with being “normal”</a:t>
          </a:r>
          <a:endParaRPr lang="en-US" dirty="0"/>
        </a:p>
      </dgm:t>
    </dgm:pt>
    <dgm:pt modelId="{52B88646-B58E-4066-8D91-D14BEE76939C}" type="parTrans" cxnId="{7329F026-8564-4787-A3F9-6821E4386055}">
      <dgm:prSet/>
      <dgm:spPr/>
      <dgm:t>
        <a:bodyPr/>
        <a:lstStyle/>
        <a:p>
          <a:endParaRPr lang="en-US"/>
        </a:p>
      </dgm:t>
    </dgm:pt>
    <dgm:pt modelId="{1A008DD4-76E0-4F71-AADF-B0C3A23C3611}" type="sibTrans" cxnId="{7329F026-8564-4787-A3F9-6821E4386055}">
      <dgm:prSet/>
      <dgm:spPr/>
      <dgm:t>
        <a:bodyPr/>
        <a:lstStyle/>
        <a:p>
          <a:endParaRPr lang="en-US"/>
        </a:p>
      </dgm:t>
    </dgm:pt>
    <dgm:pt modelId="{A2DCBBD7-73B2-425B-B548-6D0B0C30D075}">
      <dgm:prSet phldrT="[Text]"/>
      <dgm:spPr/>
      <dgm:t>
        <a:bodyPr/>
        <a:lstStyle/>
        <a:p>
          <a:r>
            <a:rPr lang="en-US" dirty="0" smtClean="0"/>
            <a:t>Does ordinary things in an extraordinary way</a:t>
          </a:r>
          <a:endParaRPr lang="en-US" dirty="0"/>
        </a:p>
      </dgm:t>
    </dgm:pt>
    <dgm:pt modelId="{80A48D0F-F871-4C08-B264-4B4AF96880F7}" type="parTrans" cxnId="{A1107FFB-DA9F-4730-A5CB-330C44A85C00}">
      <dgm:prSet/>
      <dgm:spPr/>
      <dgm:t>
        <a:bodyPr/>
        <a:lstStyle/>
        <a:p>
          <a:endParaRPr lang="en-US"/>
        </a:p>
      </dgm:t>
    </dgm:pt>
    <dgm:pt modelId="{634E2D57-357D-4A92-BD63-4043105E9511}" type="sibTrans" cxnId="{A1107FFB-DA9F-4730-A5CB-330C44A85C00}">
      <dgm:prSet/>
      <dgm:spPr/>
      <dgm:t>
        <a:bodyPr/>
        <a:lstStyle/>
        <a:p>
          <a:endParaRPr lang="en-US"/>
        </a:p>
      </dgm:t>
    </dgm:pt>
    <dgm:pt modelId="{B756926F-D0A7-4787-8E31-CC4797ABC764}">
      <dgm:prSet phldrT="[Text]"/>
      <dgm:spPr/>
      <dgm:t>
        <a:bodyPr/>
        <a:lstStyle/>
        <a:p>
          <a:r>
            <a:rPr lang="en-US" dirty="0" smtClean="0"/>
            <a:t>Loves his/her job</a:t>
          </a:r>
          <a:endParaRPr lang="en-US" dirty="0"/>
        </a:p>
      </dgm:t>
    </dgm:pt>
    <dgm:pt modelId="{1F73FF37-A6D9-41EB-BDA2-E9D8E9F9E25E}" type="parTrans" cxnId="{F7EA41B9-8936-4E9F-B2C1-7E27630176AF}">
      <dgm:prSet/>
      <dgm:spPr/>
      <dgm:t>
        <a:bodyPr/>
        <a:lstStyle/>
        <a:p>
          <a:endParaRPr lang="en-US"/>
        </a:p>
      </dgm:t>
    </dgm:pt>
    <dgm:pt modelId="{7E5BD286-1C17-4A9F-B741-6B1FBC2189D3}" type="sibTrans" cxnId="{F7EA41B9-8936-4E9F-B2C1-7E27630176AF}">
      <dgm:prSet/>
      <dgm:spPr/>
      <dgm:t>
        <a:bodyPr/>
        <a:lstStyle/>
        <a:p>
          <a:endParaRPr lang="en-US"/>
        </a:p>
      </dgm:t>
    </dgm:pt>
    <dgm:pt modelId="{735CA957-CC7A-46E5-92DC-E6E266BD6548}">
      <dgm:prSet phldrT="[Text]"/>
      <dgm:spPr/>
      <dgm:t>
        <a:bodyPr/>
        <a:lstStyle/>
        <a:p>
          <a:r>
            <a:rPr lang="en-US" dirty="0" smtClean="0"/>
            <a:t>Cares about the people he/she works with and for</a:t>
          </a:r>
          <a:endParaRPr lang="en-US" dirty="0"/>
        </a:p>
      </dgm:t>
    </dgm:pt>
    <dgm:pt modelId="{7537A13D-A5B1-419C-8BE8-6C66B8BDF2D2}" type="parTrans" cxnId="{F1FEF29C-FB56-4078-8AE7-DD84B16F2CA9}">
      <dgm:prSet/>
      <dgm:spPr/>
      <dgm:t>
        <a:bodyPr/>
        <a:lstStyle/>
        <a:p>
          <a:endParaRPr lang="en-US"/>
        </a:p>
      </dgm:t>
    </dgm:pt>
    <dgm:pt modelId="{81D1AFAC-F3F4-4D52-8D56-C1E3B15C5B7E}" type="sibTrans" cxnId="{F1FEF29C-FB56-4078-8AE7-DD84B16F2CA9}">
      <dgm:prSet/>
      <dgm:spPr/>
      <dgm:t>
        <a:bodyPr/>
        <a:lstStyle/>
        <a:p>
          <a:endParaRPr lang="en-US"/>
        </a:p>
      </dgm:t>
    </dgm:pt>
    <dgm:pt modelId="{987BDF94-BA99-4DBD-BB7A-496072B8334E}" type="pres">
      <dgm:prSet presAssocID="{CF8CE9C0-B788-45AE-81F6-FDB14057CD81}" presName="Name0" presStyleCnt="0">
        <dgm:presLayoutVars>
          <dgm:chMax val="7"/>
          <dgm:chPref val="7"/>
          <dgm:dir/>
        </dgm:presLayoutVars>
      </dgm:prSet>
      <dgm:spPr/>
      <dgm:t>
        <a:bodyPr/>
        <a:lstStyle/>
        <a:p>
          <a:endParaRPr lang="en-US"/>
        </a:p>
      </dgm:t>
    </dgm:pt>
    <dgm:pt modelId="{BACE0412-801C-49B5-82C6-FBD040AE9317}" type="pres">
      <dgm:prSet presAssocID="{CF8CE9C0-B788-45AE-81F6-FDB14057CD81}" presName="Name1" presStyleCnt="0"/>
      <dgm:spPr/>
    </dgm:pt>
    <dgm:pt modelId="{67E7079C-8212-45D2-8E30-837737388958}" type="pres">
      <dgm:prSet presAssocID="{CF8CE9C0-B788-45AE-81F6-FDB14057CD81}" presName="cycle" presStyleCnt="0"/>
      <dgm:spPr/>
    </dgm:pt>
    <dgm:pt modelId="{A1894712-5FF2-43DD-8D39-EF29AE7B7CC8}" type="pres">
      <dgm:prSet presAssocID="{CF8CE9C0-B788-45AE-81F6-FDB14057CD81}" presName="srcNode" presStyleLbl="node1" presStyleIdx="0" presStyleCnt="5"/>
      <dgm:spPr/>
    </dgm:pt>
    <dgm:pt modelId="{1D6BCD18-E9D9-4CD1-AE2E-039A165B3F7E}" type="pres">
      <dgm:prSet presAssocID="{CF8CE9C0-B788-45AE-81F6-FDB14057CD81}" presName="conn" presStyleLbl="parChTrans1D2" presStyleIdx="0" presStyleCnt="1"/>
      <dgm:spPr/>
      <dgm:t>
        <a:bodyPr/>
        <a:lstStyle/>
        <a:p>
          <a:endParaRPr lang="en-US"/>
        </a:p>
      </dgm:t>
    </dgm:pt>
    <dgm:pt modelId="{BE42C2E0-104F-45D7-B55C-E053E5A48F2C}" type="pres">
      <dgm:prSet presAssocID="{CF8CE9C0-B788-45AE-81F6-FDB14057CD81}" presName="extraNode" presStyleLbl="node1" presStyleIdx="0" presStyleCnt="5"/>
      <dgm:spPr/>
    </dgm:pt>
    <dgm:pt modelId="{DDF034AD-8547-4901-875E-89B8234C0A9E}" type="pres">
      <dgm:prSet presAssocID="{CF8CE9C0-B788-45AE-81F6-FDB14057CD81}" presName="dstNode" presStyleLbl="node1" presStyleIdx="0" presStyleCnt="5"/>
      <dgm:spPr/>
    </dgm:pt>
    <dgm:pt modelId="{C34E18B7-CEC1-492F-97C8-7C2D34288743}" type="pres">
      <dgm:prSet presAssocID="{85E48719-A22F-4AC0-A74C-3DC66B15B2B7}" presName="text_1" presStyleLbl="node1" presStyleIdx="0" presStyleCnt="5">
        <dgm:presLayoutVars>
          <dgm:bulletEnabled val="1"/>
        </dgm:presLayoutVars>
      </dgm:prSet>
      <dgm:spPr/>
      <dgm:t>
        <a:bodyPr/>
        <a:lstStyle/>
        <a:p>
          <a:endParaRPr lang="en-US"/>
        </a:p>
      </dgm:t>
    </dgm:pt>
    <dgm:pt modelId="{E692F5B6-0232-4437-B167-55B4BE89DE8C}" type="pres">
      <dgm:prSet presAssocID="{85E48719-A22F-4AC0-A74C-3DC66B15B2B7}" presName="accent_1" presStyleCnt="0"/>
      <dgm:spPr/>
    </dgm:pt>
    <dgm:pt modelId="{9CE09CEF-4E66-4B31-ACDE-8EA7D12ADA07}" type="pres">
      <dgm:prSet presAssocID="{85E48719-A22F-4AC0-A74C-3DC66B15B2B7}" presName="accentRepeatNode" presStyleLbl="solidFgAcc1" presStyleIdx="0" presStyleCnt="5"/>
      <dgm:spPr/>
    </dgm:pt>
    <dgm:pt modelId="{F71A2332-70F9-419C-8D47-4329C5502A5E}" type="pres">
      <dgm:prSet presAssocID="{DEC74791-2E48-430C-99A2-856DCEA38732}" presName="text_2" presStyleLbl="node1" presStyleIdx="1" presStyleCnt="5">
        <dgm:presLayoutVars>
          <dgm:bulletEnabled val="1"/>
        </dgm:presLayoutVars>
      </dgm:prSet>
      <dgm:spPr/>
      <dgm:t>
        <a:bodyPr/>
        <a:lstStyle/>
        <a:p>
          <a:endParaRPr lang="en-US"/>
        </a:p>
      </dgm:t>
    </dgm:pt>
    <dgm:pt modelId="{A8518D5D-8513-40B0-A19B-955A96868097}" type="pres">
      <dgm:prSet presAssocID="{DEC74791-2E48-430C-99A2-856DCEA38732}" presName="accent_2" presStyleCnt="0"/>
      <dgm:spPr/>
    </dgm:pt>
    <dgm:pt modelId="{76FF68C7-710D-4C31-A931-7127CB794C34}" type="pres">
      <dgm:prSet presAssocID="{DEC74791-2E48-430C-99A2-856DCEA38732}" presName="accentRepeatNode" presStyleLbl="solidFgAcc1" presStyleIdx="1" presStyleCnt="5"/>
      <dgm:spPr/>
    </dgm:pt>
    <dgm:pt modelId="{B4EDAD4C-65DF-4FFC-8B46-F659233B95E3}" type="pres">
      <dgm:prSet presAssocID="{A2DCBBD7-73B2-425B-B548-6D0B0C30D075}" presName="text_3" presStyleLbl="node1" presStyleIdx="2" presStyleCnt="5">
        <dgm:presLayoutVars>
          <dgm:bulletEnabled val="1"/>
        </dgm:presLayoutVars>
      </dgm:prSet>
      <dgm:spPr/>
      <dgm:t>
        <a:bodyPr/>
        <a:lstStyle/>
        <a:p>
          <a:endParaRPr lang="en-US"/>
        </a:p>
      </dgm:t>
    </dgm:pt>
    <dgm:pt modelId="{34A2880D-C357-42FC-9E02-42549AE92B09}" type="pres">
      <dgm:prSet presAssocID="{A2DCBBD7-73B2-425B-B548-6D0B0C30D075}" presName="accent_3" presStyleCnt="0"/>
      <dgm:spPr/>
    </dgm:pt>
    <dgm:pt modelId="{1583164A-20BD-4658-ACD2-F382B72C2120}" type="pres">
      <dgm:prSet presAssocID="{A2DCBBD7-73B2-425B-B548-6D0B0C30D075}" presName="accentRepeatNode" presStyleLbl="solidFgAcc1" presStyleIdx="2" presStyleCnt="5"/>
      <dgm:spPr/>
    </dgm:pt>
    <dgm:pt modelId="{C6024BB2-F38F-4431-AE1C-123BF9B936C9}" type="pres">
      <dgm:prSet presAssocID="{B756926F-D0A7-4787-8E31-CC4797ABC764}" presName="text_4" presStyleLbl="node1" presStyleIdx="3" presStyleCnt="5">
        <dgm:presLayoutVars>
          <dgm:bulletEnabled val="1"/>
        </dgm:presLayoutVars>
      </dgm:prSet>
      <dgm:spPr/>
      <dgm:t>
        <a:bodyPr/>
        <a:lstStyle/>
        <a:p>
          <a:endParaRPr lang="en-US"/>
        </a:p>
      </dgm:t>
    </dgm:pt>
    <dgm:pt modelId="{F825ABCC-209C-49EA-AC8D-0199E9C8BEF9}" type="pres">
      <dgm:prSet presAssocID="{B756926F-D0A7-4787-8E31-CC4797ABC764}" presName="accent_4" presStyleCnt="0"/>
      <dgm:spPr/>
    </dgm:pt>
    <dgm:pt modelId="{9F678472-5FF7-4477-A09F-AA523FAF1274}" type="pres">
      <dgm:prSet presAssocID="{B756926F-D0A7-4787-8E31-CC4797ABC764}" presName="accentRepeatNode" presStyleLbl="solidFgAcc1" presStyleIdx="3" presStyleCnt="5"/>
      <dgm:spPr/>
    </dgm:pt>
    <dgm:pt modelId="{2F23D9FF-EFBE-4411-AFBB-675ADE0DFF34}" type="pres">
      <dgm:prSet presAssocID="{735CA957-CC7A-46E5-92DC-E6E266BD6548}" presName="text_5" presStyleLbl="node1" presStyleIdx="4" presStyleCnt="5">
        <dgm:presLayoutVars>
          <dgm:bulletEnabled val="1"/>
        </dgm:presLayoutVars>
      </dgm:prSet>
      <dgm:spPr/>
      <dgm:t>
        <a:bodyPr/>
        <a:lstStyle/>
        <a:p>
          <a:endParaRPr lang="en-US"/>
        </a:p>
      </dgm:t>
    </dgm:pt>
    <dgm:pt modelId="{4231752B-A214-4697-9620-6104B5178728}" type="pres">
      <dgm:prSet presAssocID="{735CA957-CC7A-46E5-92DC-E6E266BD6548}" presName="accent_5" presStyleCnt="0"/>
      <dgm:spPr/>
    </dgm:pt>
    <dgm:pt modelId="{E4C2CD19-6420-41A2-9540-137417C35379}" type="pres">
      <dgm:prSet presAssocID="{735CA957-CC7A-46E5-92DC-E6E266BD6548}" presName="accentRepeatNode" presStyleLbl="solidFgAcc1" presStyleIdx="4" presStyleCnt="5"/>
      <dgm:spPr/>
    </dgm:pt>
  </dgm:ptLst>
  <dgm:cxnLst>
    <dgm:cxn modelId="{CD31B022-666C-40B2-A786-3076EFE19984}" type="presOf" srcId="{DEC74791-2E48-430C-99A2-856DCEA38732}" destId="{F71A2332-70F9-419C-8D47-4329C5502A5E}" srcOrd="0" destOrd="0" presId="urn:microsoft.com/office/officeart/2008/layout/VerticalCurvedList"/>
    <dgm:cxn modelId="{D33888BD-1D5D-4851-93C2-507597885CAD}" type="presOf" srcId="{735CA957-CC7A-46E5-92DC-E6E266BD6548}" destId="{2F23D9FF-EFBE-4411-AFBB-675ADE0DFF34}" srcOrd="0" destOrd="0" presId="urn:microsoft.com/office/officeart/2008/layout/VerticalCurvedList"/>
    <dgm:cxn modelId="{F7EA41B9-8936-4E9F-B2C1-7E27630176AF}" srcId="{CF8CE9C0-B788-45AE-81F6-FDB14057CD81}" destId="{B756926F-D0A7-4787-8E31-CC4797ABC764}" srcOrd="3" destOrd="0" parTransId="{1F73FF37-A6D9-41EB-BDA2-E9D8E9F9E25E}" sibTransId="{7E5BD286-1C17-4A9F-B741-6B1FBC2189D3}"/>
    <dgm:cxn modelId="{7329F026-8564-4787-A3F9-6821E4386055}" srcId="{CF8CE9C0-B788-45AE-81F6-FDB14057CD81}" destId="{DEC74791-2E48-430C-99A2-856DCEA38732}" srcOrd="1" destOrd="0" parTransId="{52B88646-B58E-4066-8D91-D14BEE76939C}" sibTransId="{1A008DD4-76E0-4F71-AADF-B0C3A23C3611}"/>
    <dgm:cxn modelId="{D087741D-238C-476B-9561-44B13E9754A8}" type="presOf" srcId="{B756926F-D0A7-4787-8E31-CC4797ABC764}" destId="{C6024BB2-F38F-4431-AE1C-123BF9B936C9}" srcOrd="0" destOrd="0" presId="urn:microsoft.com/office/officeart/2008/layout/VerticalCurvedList"/>
    <dgm:cxn modelId="{F1FEF29C-FB56-4078-8AE7-DD84B16F2CA9}" srcId="{CF8CE9C0-B788-45AE-81F6-FDB14057CD81}" destId="{735CA957-CC7A-46E5-92DC-E6E266BD6548}" srcOrd="4" destOrd="0" parTransId="{7537A13D-A5B1-419C-8BE8-6C66B8BDF2D2}" sibTransId="{81D1AFAC-F3F4-4D52-8D56-C1E3B15C5B7E}"/>
    <dgm:cxn modelId="{787E6EAB-6D3D-49C8-8027-4FE52297DA82}" srcId="{CF8CE9C0-B788-45AE-81F6-FDB14057CD81}" destId="{85E48719-A22F-4AC0-A74C-3DC66B15B2B7}" srcOrd="0" destOrd="0" parTransId="{56E1B871-A4CA-4305-B321-9E0301010DBC}" sibTransId="{DE96043E-8A97-4125-B529-56A0AA2355FD}"/>
    <dgm:cxn modelId="{85D787BC-5272-4DF7-808D-1B1370B168D9}" type="presOf" srcId="{CF8CE9C0-B788-45AE-81F6-FDB14057CD81}" destId="{987BDF94-BA99-4DBD-BB7A-496072B8334E}" srcOrd="0" destOrd="0" presId="urn:microsoft.com/office/officeart/2008/layout/VerticalCurvedList"/>
    <dgm:cxn modelId="{A1107FFB-DA9F-4730-A5CB-330C44A85C00}" srcId="{CF8CE9C0-B788-45AE-81F6-FDB14057CD81}" destId="{A2DCBBD7-73B2-425B-B548-6D0B0C30D075}" srcOrd="2" destOrd="0" parTransId="{80A48D0F-F871-4C08-B264-4B4AF96880F7}" sibTransId="{634E2D57-357D-4A92-BD63-4043105E9511}"/>
    <dgm:cxn modelId="{F3C15E07-D87C-4C1F-BAC1-E4B81F01C681}" type="presOf" srcId="{85E48719-A22F-4AC0-A74C-3DC66B15B2B7}" destId="{C34E18B7-CEC1-492F-97C8-7C2D34288743}" srcOrd="0" destOrd="0" presId="urn:microsoft.com/office/officeart/2008/layout/VerticalCurvedList"/>
    <dgm:cxn modelId="{E3E96F63-DB0F-4C8B-A787-3A341DBF37B0}" type="presOf" srcId="{A2DCBBD7-73B2-425B-B548-6D0B0C30D075}" destId="{B4EDAD4C-65DF-4FFC-8B46-F659233B95E3}" srcOrd="0" destOrd="0" presId="urn:microsoft.com/office/officeart/2008/layout/VerticalCurvedList"/>
    <dgm:cxn modelId="{46CAA6A0-8CA4-432B-873F-04E8278EB3DB}" type="presOf" srcId="{DE96043E-8A97-4125-B529-56A0AA2355FD}" destId="{1D6BCD18-E9D9-4CD1-AE2E-039A165B3F7E}" srcOrd="0" destOrd="0" presId="urn:microsoft.com/office/officeart/2008/layout/VerticalCurvedList"/>
    <dgm:cxn modelId="{11DD19C4-5B60-4C62-B84A-AB014DC370F4}" type="presParOf" srcId="{987BDF94-BA99-4DBD-BB7A-496072B8334E}" destId="{BACE0412-801C-49B5-82C6-FBD040AE9317}" srcOrd="0" destOrd="0" presId="urn:microsoft.com/office/officeart/2008/layout/VerticalCurvedList"/>
    <dgm:cxn modelId="{2A0C90AE-D263-4A74-B801-0BCB891F6273}" type="presParOf" srcId="{BACE0412-801C-49B5-82C6-FBD040AE9317}" destId="{67E7079C-8212-45D2-8E30-837737388958}" srcOrd="0" destOrd="0" presId="urn:microsoft.com/office/officeart/2008/layout/VerticalCurvedList"/>
    <dgm:cxn modelId="{B60225DE-0658-47B2-8D9F-440F298B55DE}" type="presParOf" srcId="{67E7079C-8212-45D2-8E30-837737388958}" destId="{A1894712-5FF2-43DD-8D39-EF29AE7B7CC8}" srcOrd="0" destOrd="0" presId="urn:microsoft.com/office/officeart/2008/layout/VerticalCurvedList"/>
    <dgm:cxn modelId="{10592B08-9942-4D9C-BE7B-F97DDD74F08F}" type="presParOf" srcId="{67E7079C-8212-45D2-8E30-837737388958}" destId="{1D6BCD18-E9D9-4CD1-AE2E-039A165B3F7E}" srcOrd="1" destOrd="0" presId="urn:microsoft.com/office/officeart/2008/layout/VerticalCurvedList"/>
    <dgm:cxn modelId="{39645AB6-8053-4C82-BA87-89DD17CC6CDC}" type="presParOf" srcId="{67E7079C-8212-45D2-8E30-837737388958}" destId="{BE42C2E0-104F-45D7-B55C-E053E5A48F2C}" srcOrd="2" destOrd="0" presId="urn:microsoft.com/office/officeart/2008/layout/VerticalCurvedList"/>
    <dgm:cxn modelId="{D94F831D-3737-40EE-BA3D-5E1E0D464089}" type="presParOf" srcId="{67E7079C-8212-45D2-8E30-837737388958}" destId="{DDF034AD-8547-4901-875E-89B8234C0A9E}" srcOrd="3" destOrd="0" presId="urn:microsoft.com/office/officeart/2008/layout/VerticalCurvedList"/>
    <dgm:cxn modelId="{54EBF738-A2DB-4F5D-B5DF-63B2B39B4C16}" type="presParOf" srcId="{BACE0412-801C-49B5-82C6-FBD040AE9317}" destId="{C34E18B7-CEC1-492F-97C8-7C2D34288743}" srcOrd="1" destOrd="0" presId="urn:microsoft.com/office/officeart/2008/layout/VerticalCurvedList"/>
    <dgm:cxn modelId="{C5FC9EAB-D6D3-4C2B-BFC6-2F3644F8B019}" type="presParOf" srcId="{BACE0412-801C-49B5-82C6-FBD040AE9317}" destId="{E692F5B6-0232-4437-B167-55B4BE89DE8C}" srcOrd="2" destOrd="0" presId="urn:microsoft.com/office/officeart/2008/layout/VerticalCurvedList"/>
    <dgm:cxn modelId="{AEC9BB81-F5E0-449F-ABCB-136D7F5D3BDB}" type="presParOf" srcId="{E692F5B6-0232-4437-B167-55B4BE89DE8C}" destId="{9CE09CEF-4E66-4B31-ACDE-8EA7D12ADA07}" srcOrd="0" destOrd="0" presId="urn:microsoft.com/office/officeart/2008/layout/VerticalCurvedList"/>
    <dgm:cxn modelId="{1C0D44EE-FA77-4E5F-A83F-60841F3ACB83}" type="presParOf" srcId="{BACE0412-801C-49B5-82C6-FBD040AE9317}" destId="{F71A2332-70F9-419C-8D47-4329C5502A5E}" srcOrd="3" destOrd="0" presId="urn:microsoft.com/office/officeart/2008/layout/VerticalCurvedList"/>
    <dgm:cxn modelId="{50BF226A-DD27-44D8-BB53-688D8D84DFC4}" type="presParOf" srcId="{BACE0412-801C-49B5-82C6-FBD040AE9317}" destId="{A8518D5D-8513-40B0-A19B-955A96868097}" srcOrd="4" destOrd="0" presId="urn:microsoft.com/office/officeart/2008/layout/VerticalCurvedList"/>
    <dgm:cxn modelId="{A7A700DB-A820-4127-B84D-EDE8224217F6}" type="presParOf" srcId="{A8518D5D-8513-40B0-A19B-955A96868097}" destId="{76FF68C7-710D-4C31-A931-7127CB794C34}" srcOrd="0" destOrd="0" presId="urn:microsoft.com/office/officeart/2008/layout/VerticalCurvedList"/>
    <dgm:cxn modelId="{FE3A4B3A-E75F-41C4-8B28-F73B4DB169B4}" type="presParOf" srcId="{BACE0412-801C-49B5-82C6-FBD040AE9317}" destId="{B4EDAD4C-65DF-4FFC-8B46-F659233B95E3}" srcOrd="5" destOrd="0" presId="urn:microsoft.com/office/officeart/2008/layout/VerticalCurvedList"/>
    <dgm:cxn modelId="{91B92DDC-2CCA-4438-A6A0-A4B5C162970D}" type="presParOf" srcId="{BACE0412-801C-49B5-82C6-FBD040AE9317}" destId="{34A2880D-C357-42FC-9E02-42549AE92B09}" srcOrd="6" destOrd="0" presId="urn:microsoft.com/office/officeart/2008/layout/VerticalCurvedList"/>
    <dgm:cxn modelId="{BC5CCC4E-0FBC-4D98-A840-2D5EAAEF8635}" type="presParOf" srcId="{34A2880D-C357-42FC-9E02-42549AE92B09}" destId="{1583164A-20BD-4658-ACD2-F382B72C2120}" srcOrd="0" destOrd="0" presId="urn:microsoft.com/office/officeart/2008/layout/VerticalCurvedList"/>
    <dgm:cxn modelId="{A4082CE7-DDFC-4BB6-867F-C88CC21EC603}" type="presParOf" srcId="{BACE0412-801C-49B5-82C6-FBD040AE9317}" destId="{C6024BB2-F38F-4431-AE1C-123BF9B936C9}" srcOrd="7" destOrd="0" presId="urn:microsoft.com/office/officeart/2008/layout/VerticalCurvedList"/>
    <dgm:cxn modelId="{74ECAD93-2162-435D-858B-43898CEE899C}" type="presParOf" srcId="{BACE0412-801C-49B5-82C6-FBD040AE9317}" destId="{F825ABCC-209C-49EA-AC8D-0199E9C8BEF9}" srcOrd="8" destOrd="0" presId="urn:microsoft.com/office/officeart/2008/layout/VerticalCurvedList"/>
    <dgm:cxn modelId="{14CF6BB2-F27D-476F-BF0C-042ABCD91460}" type="presParOf" srcId="{F825ABCC-209C-49EA-AC8D-0199E9C8BEF9}" destId="{9F678472-5FF7-4477-A09F-AA523FAF1274}" srcOrd="0" destOrd="0" presId="urn:microsoft.com/office/officeart/2008/layout/VerticalCurvedList"/>
    <dgm:cxn modelId="{54973C64-3D2B-4768-8B5C-46AE23FFA04B}" type="presParOf" srcId="{BACE0412-801C-49B5-82C6-FBD040AE9317}" destId="{2F23D9FF-EFBE-4411-AFBB-675ADE0DFF34}" srcOrd="9" destOrd="0" presId="urn:microsoft.com/office/officeart/2008/layout/VerticalCurvedList"/>
    <dgm:cxn modelId="{1AB0B200-4AA2-4401-B530-A8EFFC53999A}" type="presParOf" srcId="{BACE0412-801C-49B5-82C6-FBD040AE9317}" destId="{4231752B-A214-4697-9620-6104B5178728}" srcOrd="10" destOrd="0" presId="urn:microsoft.com/office/officeart/2008/layout/VerticalCurvedList"/>
    <dgm:cxn modelId="{151E3EEB-EB62-442F-9262-4BCCB651B527}" type="presParOf" srcId="{4231752B-A214-4697-9620-6104B5178728}" destId="{E4C2CD19-6420-41A2-9540-137417C35379}"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8CE9C0-B788-45AE-81F6-FDB14057CD8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85E48719-A22F-4AC0-A74C-3DC66B15B2B7}">
      <dgm:prSet phldrT="[Text]"/>
      <dgm:spPr/>
      <dgm:t>
        <a:bodyPr/>
        <a:lstStyle/>
        <a:p>
          <a:r>
            <a:rPr lang="en-US" dirty="0" smtClean="0"/>
            <a:t>Think of an organization you’ve had contact with lately that disappointed you by providing ineffective or unhelpful service. If you had been part of the organization, what could you have done to meet and exceed expectations?</a:t>
          </a:r>
          <a:endParaRPr lang="en-US" dirty="0"/>
        </a:p>
      </dgm:t>
    </dgm:pt>
    <dgm:pt modelId="{56E1B871-A4CA-4305-B321-9E0301010DBC}" type="parTrans" cxnId="{787E6EAB-6D3D-49C8-8027-4FE52297DA82}">
      <dgm:prSet/>
      <dgm:spPr/>
      <dgm:t>
        <a:bodyPr/>
        <a:lstStyle/>
        <a:p>
          <a:endParaRPr lang="en-US"/>
        </a:p>
      </dgm:t>
    </dgm:pt>
    <dgm:pt modelId="{DE96043E-8A97-4125-B529-56A0AA2355FD}" type="sibTrans" cxnId="{787E6EAB-6D3D-49C8-8027-4FE52297DA82}">
      <dgm:prSet/>
      <dgm:spPr/>
      <dgm:t>
        <a:bodyPr/>
        <a:lstStyle/>
        <a:p>
          <a:endParaRPr lang="en-US"/>
        </a:p>
      </dgm:t>
    </dgm:pt>
    <dgm:pt modelId="{DEC74791-2E48-430C-99A2-856DCEA38732}">
      <dgm:prSet phldrT="[Text]"/>
      <dgm:spPr/>
      <dgm:t>
        <a:bodyPr/>
        <a:lstStyle/>
        <a:p>
          <a:r>
            <a:rPr lang="en-US" dirty="0" smtClean="0"/>
            <a:t>Think of an organization that has provided you with excellent service recently. Contact the company and let them know about the employee who demonstrated Fred-like service. Consider sharing with your coworkers what you experienced in order to encourage and inspire them</a:t>
          </a:r>
          <a:endParaRPr lang="en-US" dirty="0"/>
        </a:p>
      </dgm:t>
    </dgm:pt>
    <dgm:pt modelId="{52B88646-B58E-4066-8D91-D14BEE76939C}" type="parTrans" cxnId="{7329F026-8564-4787-A3F9-6821E4386055}">
      <dgm:prSet/>
      <dgm:spPr/>
      <dgm:t>
        <a:bodyPr/>
        <a:lstStyle/>
        <a:p>
          <a:endParaRPr lang="en-US"/>
        </a:p>
      </dgm:t>
    </dgm:pt>
    <dgm:pt modelId="{1A008DD4-76E0-4F71-AADF-B0C3A23C3611}" type="sibTrans" cxnId="{7329F026-8564-4787-A3F9-6821E4386055}">
      <dgm:prSet/>
      <dgm:spPr/>
      <dgm:t>
        <a:bodyPr/>
        <a:lstStyle/>
        <a:p>
          <a:endParaRPr lang="en-US"/>
        </a:p>
      </dgm:t>
    </dgm:pt>
    <dgm:pt modelId="{C734F22C-00F4-4FC7-8808-6281BAD83A99}">
      <dgm:prSet phldrT="[Text]"/>
      <dgm:spPr/>
      <dgm:t>
        <a:bodyPr/>
        <a:lstStyle/>
        <a:p>
          <a:r>
            <a:rPr lang="en-US" dirty="0" smtClean="0"/>
            <a:t>Take one small step today -  at home or at work -  to go the extra mile in a service you provide</a:t>
          </a:r>
          <a:endParaRPr lang="en-US" dirty="0"/>
        </a:p>
      </dgm:t>
    </dgm:pt>
    <dgm:pt modelId="{715C7C03-3BA7-4376-8529-DBF95481F4D3}" type="parTrans" cxnId="{61B579E3-8698-414B-A9A5-EA1F57256789}">
      <dgm:prSet/>
      <dgm:spPr/>
      <dgm:t>
        <a:bodyPr/>
        <a:lstStyle/>
        <a:p>
          <a:endParaRPr lang="en-US"/>
        </a:p>
      </dgm:t>
    </dgm:pt>
    <dgm:pt modelId="{0214C2C2-099F-4F75-9083-10446FB38E54}" type="sibTrans" cxnId="{61B579E3-8698-414B-A9A5-EA1F57256789}">
      <dgm:prSet/>
      <dgm:spPr/>
      <dgm:t>
        <a:bodyPr/>
        <a:lstStyle/>
        <a:p>
          <a:endParaRPr lang="en-US"/>
        </a:p>
      </dgm:t>
    </dgm:pt>
    <dgm:pt modelId="{987BDF94-BA99-4DBD-BB7A-496072B8334E}" type="pres">
      <dgm:prSet presAssocID="{CF8CE9C0-B788-45AE-81F6-FDB14057CD81}" presName="Name0" presStyleCnt="0">
        <dgm:presLayoutVars>
          <dgm:chMax val="7"/>
          <dgm:chPref val="7"/>
          <dgm:dir/>
        </dgm:presLayoutVars>
      </dgm:prSet>
      <dgm:spPr/>
      <dgm:t>
        <a:bodyPr/>
        <a:lstStyle/>
        <a:p>
          <a:endParaRPr lang="en-US"/>
        </a:p>
      </dgm:t>
    </dgm:pt>
    <dgm:pt modelId="{BACE0412-801C-49B5-82C6-FBD040AE9317}" type="pres">
      <dgm:prSet presAssocID="{CF8CE9C0-B788-45AE-81F6-FDB14057CD81}" presName="Name1" presStyleCnt="0"/>
      <dgm:spPr/>
    </dgm:pt>
    <dgm:pt modelId="{67E7079C-8212-45D2-8E30-837737388958}" type="pres">
      <dgm:prSet presAssocID="{CF8CE9C0-B788-45AE-81F6-FDB14057CD81}" presName="cycle" presStyleCnt="0"/>
      <dgm:spPr/>
    </dgm:pt>
    <dgm:pt modelId="{A1894712-5FF2-43DD-8D39-EF29AE7B7CC8}" type="pres">
      <dgm:prSet presAssocID="{CF8CE9C0-B788-45AE-81F6-FDB14057CD81}" presName="srcNode" presStyleLbl="node1" presStyleIdx="0" presStyleCnt="3"/>
      <dgm:spPr/>
    </dgm:pt>
    <dgm:pt modelId="{1D6BCD18-E9D9-4CD1-AE2E-039A165B3F7E}" type="pres">
      <dgm:prSet presAssocID="{CF8CE9C0-B788-45AE-81F6-FDB14057CD81}" presName="conn" presStyleLbl="parChTrans1D2" presStyleIdx="0" presStyleCnt="1"/>
      <dgm:spPr/>
      <dgm:t>
        <a:bodyPr/>
        <a:lstStyle/>
        <a:p>
          <a:endParaRPr lang="en-US"/>
        </a:p>
      </dgm:t>
    </dgm:pt>
    <dgm:pt modelId="{BE42C2E0-104F-45D7-B55C-E053E5A48F2C}" type="pres">
      <dgm:prSet presAssocID="{CF8CE9C0-B788-45AE-81F6-FDB14057CD81}" presName="extraNode" presStyleLbl="node1" presStyleIdx="0" presStyleCnt="3"/>
      <dgm:spPr/>
    </dgm:pt>
    <dgm:pt modelId="{DDF034AD-8547-4901-875E-89B8234C0A9E}" type="pres">
      <dgm:prSet presAssocID="{CF8CE9C0-B788-45AE-81F6-FDB14057CD81}" presName="dstNode" presStyleLbl="node1" presStyleIdx="0" presStyleCnt="3"/>
      <dgm:spPr/>
    </dgm:pt>
    <dgm:pt modelId="{C34E18B7-CEC1-492F-97C8-7C2D34288743}" type="pres">
      <dgm:prSet presAssocID="{85E48719-A22F-4AC0-A74C-3DC66B15B2B7}" presName="text_1" presStyleLbl="node1" presStyleIdx="0" presStyleCnt="3">
        <dgm:presLayoutVars>
          <dgm:bulletEnabled val="1"/>
        </dgm:presLayoutVars>
      </dgm:prSet>
      <dgm:spPr/>
      <dgm:t>
        <a:bodyPr/>
        <a:lstStyle/>
        <a:p>
          <a:endParaRPr lang="en-US"/>
        </a:p>
      </dgm:t>
    </dgm:pt>
    <dgm:pt modelId="{E692F5B6-0232-4437-B167-55B4BE89DE8C}" type="pres">
      <dgm:prSet presAssocID="{85E48719-A22F-4AC0-A74C-3DC66B15B2B7}" presName="accent_1" presStyleCnt="0"/>
      <dgm:spPr/>
    </dgm:pt>
    <dgm:pt modelId="{9CE09CEF-4E66-4B31-ACDE-8EA7D12ADA07}" type="pres">
      <dgm:prSet presAssocID="{85E48719-A22F-4AC0-A74C-3DC66B15B2B7}" presName="accentRepeatNode" presStyleLbl="solidFgAcc1" presStyleIdx="0" presStyleCnt="3"/>
      <dgm:spPr/>
    </dgm:pt>
    <dgm:pt modelId="{F71A2332-70F9-419C-8D47-4329C5502A5E}" type="pres">
      <dgm:prSet presAssocID="{DEC74791-2E48-430C-99A2-856DCEA38732}" presName="text_2" presStyleLbl="node1" presStyleIdx="1" presStyleCnt="3">
        <dgm:presLayoutVars>
          <dgm:bulletEnabled val="1"/>
        </dgm:presLayoutVars>
      </dgm:prSet>
      <dgm:spPr/>
      <dgm:t>
        <a:bodyPr/>
        <a:lstStyle/>
        <a:p>
          <a:endParaRPr lang="en-US"/>
        </a:p>
      </dgm:t>
    </dgm:pt>
    <dgm:pt modelId="{A8518D5D-8513-40B0-A19B-955A96868097}" type="pres">
      <dgm:prSet presAssocID="{DEC74791-2E48-430C-99A2-856DCEA38732}" presName="accent_2" presStyleCnt="0"/>
      <dgm:spPr/>
    </dgm:pt>
    <dgm:pt modelId="{76FF68C7-710D-4C31-A931-7127CB794C34}" type="pres">
      <dgm:prSet presAssocID="{DEC74791-2E48-430C-99A2-856DCEA38732}" presName="accentRepeatNode" presStyleLbl="solidFgAcc1" presStyleIdx="1" presStyleCnt="3"/>
      <dgm:spPr/>
    </dgm:pt>
    <dgm:pt modelId="{C46DFA0D-D420-4904-9B07-D67BA5EA677E}" type="pres">
      <dgm:prSet presAssocID="{C734F22C-00F4-4FC7-8808-6281BAD83A99}" presName="text_3" presStyleLbl="node1" presStyleIdx="2" presStyleCnt="3">
        <dgm:presLayoutVars>
          <dgm:bulletEnabled val="1"/>
        </dgm:presLayoutVars>
      </dgm:prSet>
      <dgm:spPr/>
      <dgm:t>
        <a:bodyPr/>
        <a:lstStyle/>
        <a:p>
          <a:endParaRPr lang="en-US"/>
        </a:p>
      </dgm:t>
    </dgm:pt>
    <dgm:pt modelId="{62F34000-0326-45E1-B47E-EE3A1DFC8B44}" type="pres">
      <dgm:prSet presAssocID="{C734F22C-00F4-4FC7-8808-6281BAD83A99}" presName="accent_3" presStyleCnt="0"/>
      <dgm:spPr/>
    </dgm:pt>
    <dgm:pt modelId="{AF505CBD-FBB7-4A55-A323-E69310FB9089}" type="pres">
      <dgm:prSet presAssocID="{C734F22C-00F4-4FC7-8808-6281BAD83A99}" presName="accentRepeatNode" presStyleLbl="solidFgAcc1" presStyleIdx="2" presStyleCnt="3"/>
      <dgm:spPr/>
    </dgm:pt>
  </dgm:ptLst>
  <dgm:cxnLst>
    <dgm:cxn modelId="{7329F026-8564-4787-A3F9-6821E4386055}" srcId="{CF8CE9C0-B788-45AE-81F6-FDB14057CD81}" destId="{DEC74791-2E48-430C-99A2-856DCEA38732}" srcOrd="1" destOrd="0" parTransId="{52B88646-B58E-4066-8D91-D14BEE76939C}" sibTransId="{1A008DD4-76E0-4F71-AADF-B0C3A23C3611}"/>
    <dgm:cxn modelId="{F4B25B60-5DAA-46CF-A6A4-2E4B94EA70E2}" type="presOf" srcId="{DE96043E-8A97-4125-B529-56A0AA2355FD}" destId="{1D6BCD18-E9D9-4CD1-AE2E-039A165B3F7E}" srcOrd="0" destOrd="0" presId="urn:microsoft.com/office/officeart/2008/layout/VerticalCurvedList"/>
    <dgm:cxn modelId="{EBF18DDB-0FD0-4140-B3A2-0489DC7B9378}" type="presOf" srcId="{85E48719-A22F-4AC0-A74C-3DC66B15B2B7}" destId="{C34E18B7-CEC1-492F-97C8-7C2D34288743}" srcOrd="0" destOrd="0" presId="urn:microsoft.com/office/officeart/2008/layout/VerticalCurvedList"/>
    <dgm:cxn modelId="{787E6EAB-6D3D-49C8-8027-4FE52297DA82}" srcId="{CF8CE9C0-B788-45AE-81F6-FDB14057CD81}" destId="{85E48719-A22F-4AC0-A74C-3DC66B15B2B7}" srcOrd="0" destOrd="0" parTransId="{56E1B871-A4CA-4305-B321-9E0301010DBC}" sibTransId="{DE96043E-8A97-4125-B529-56A0AA2355FD}"/>
    <dgm:cxn modelId="{AB93612C-516D-4D6D-9759-C8E60FB42DC8}" type="presOf" srcId="{DEC74791-2E48-430C-99A2-856DCEA38732}" destId="{F71A2332-70F9-419C-8D47-4329C5502A5E}" srcOrd="0" destOrd="0" presId="urn:microsoft.com/office/officeart/2008/layout/VerticalCurvedList"/>
    <dgm:cxn modelId="{61B579E3-8698-414B-A9A5-EA1F57256789}" srcId="{CF8CE9C0-B788-45AE-81F6-FDB14057CD81}" destId="{C734F22C-00F4-4FC7-8808-6281BAD83A99}" srcOrd="2" destOrd="0" parTransId="{715C7C03-3BA7-4376-8529-DBF95481F4D3}" sibTransId="{0214C2C2-099F-4F75-9083-10446FB38E54}"/>
    <dgm:cxn modelId="{39703BF9-F22D-4E70-82C7-59993D4BE710}" type="presOf" srcId="{CF8CE9C0-B788-45AE-81F6-FDB14057CD81}" destId="{987BDF94-BA99-4DBD-BB7A-496072B8334E}" srcOrd="0" destOrd="0" presId="urn:microsoft.com/office/officeart/2008/layout/VerticalCurvedList"/>
    <dgm:cxn modelId="{670C2F5B-9B21-42B1-9838-198B9C88A2F5}" type="presOf" srcId="{C734F22C-00F4-4FC7-8808-6281BAD83A99}" destId="{C46DFA0D-D420-4904-9B07-D67BA5EA677E}" srcOrd="0" destOrd="0" presId="urn:microsoft.com/office/officeart/2008/layout/VerticalCurvedList"/>
    <dgm:cxn modelId="{76BACA07-CB95-4CA8-90C9-B0A37B2C531A}" type="presParOf" srcId="{987BDF94-BA99-4DBD-BB7A-496072B8334E}" destId="{BACE0412-801C-49B5-82C6-FBD040AE9317}" srcOrd="0" destOrd="0" presId="urn:microsoft.com/office/officeart/2008/layout/VerticalCurvedList"/>
    <dgm:cxn modelId="{85F47FBB-3CE7-4918-B18A-7B49D40CF014}" type="presParOf" srcId="{BACE0412-801C-49B5-82C6-FBD040AE9317}" destId="{67E7079C-8212-45D2-8E30-837737388958}" srcOrd="0" destOrd="0" presId="urn:microsoft.com/office/officeart/2008/layout/VerticalCurvedList"/>
    <dgm:cxn modelId="{0E78A441-AE42-43BF-A818-E5B9DE4D6070}" type="presParOf" srcId="{67E7079C-8212-45D2-8E30-837737388958}" destId="{A1894712-5FF2-43DD-8D39-EF29AE7B7CC8}" srcOrd="0" destOrd="0" presId="urn:microsoft.com/office/officeart/2008/layout/VerticalCurvedList"/>
    <dgm:cxn modelId="{98361F79-628D-487F-BAAE-877086591233}" type="presParOf" srcId="{67E7079C-8212-45D2-8E30-837737388958}" destId="{1D6BCD18-E9D9-4CD1-AE2E-039A165B3F7E}" srcOrd="1" destOrd="0" presId="urn:microsoft.com/office/officeart/2008/layout/VerticalCurvedList"/>
    <dgm:cxn modelId="{D2ED1389-0111-43C0-8152-33FBF45E4365}" type="presParOf" srcId="{67E7079C-8212-45D2-8E30-837737388958}" destId="{BE42C2E0-104F-45D7-B55C-E053E5A48F2C}" srcOrd="2" destOrd="0" presId="urn:microsoft.com/office/officeart/2008/layout/VerticalCurvedList"/>
    <dgm:cxn modelId="{6E626EBE-9009-450D-BDAA-671DC273D86D}" type="presParOf" srcId="{67E7079C-8212-45D2-8E30-837737388958}" destId="{DDF034AD-8547-4901-875E-89B8234C0A9E}" srcOrd="3" destOrd="0" presId="urn:microsoft.com/office/officeart/2008/layout/VerticalCurvedList"/>
    <dgm:cxn modelId="{BC4AF5A0-3700-4E2E-8DA5-8EE9C655F96B}" type="presParOf" srcId="{BACE0412-801C-49B5-82C6-FBD040AE9317}" destId="{C34E18B7-CEC1-492F-97C8-7C2D34288743}" srcOrd="1" destOrd="0" presId="urn:microsoft.com/office/officeart/2008/layout/VerticalCurvedList"/>
    <dgm:cxn modelId="{A7FFF156-B92A-4A3C-990E-5E631BE9EB73}" type="presParOf" srcId="{BACE0412-801C-49B5-82C6-FBD040AE9317}" destId="{E692F5B6-0232-4437-B167-55B4BE89DE8C}" srcOrd="2" destOrd="0" presId="urn:microsoft.com/office/officeart/2008/layout/VerticalCurvedList"/>
    <dgm:cxn modelId="{2C259440-C1F4-4315-98A6-080A9A4C8EE8}" type="presParOf" srcId="{E692F5B6-0232-4437-B167-55B4BE89DE8C}" destId="{9CE09CEF-4E66-4B31-ACDE-8EA7D12ADA07}" srcOrd="0" destOrd="0" presId="urn:microsoft.com/office/officeart/2008/layout/VerticalCurvedList"/>
    <dgm:cxn modelId="{1E86337A-D822-4946-943E-C05071CABD39}" type="presParOf" srcId="{BACE0412-801C-49B5-82C6-FBD040AE9317}" destId="{F71A2332-70F9-419C-8D47-4329C5502A5E}" srcOrd="3" destOrd="0" presId="urn:microsoft.com/office/officeart/2008/layout/VerticalCurvedList"/>
    <dgm:cxn modelId="{0A8179D9-2AEB-4EEB-ADD0-9DB84A1B5128}" type="presParOf" srcId="{BACE0412-801C-49B5-82C6-FBD040AE9317}" destId="{A8518D5D-8513-40B0-A19B-955A96868097}" srcOrd="4" destOrd="0" presId="urn:microsoft.com/office/officeart/2008/layout/VerticalCurvedList"/>
    <dgm:cxn modelId="{A9316E6F-E1AE-434A-BE6F-15153850308F}" type="presParOf" srcId="{A8518D5D-8513-40B0-A19B-955A96868097}" destId="{76FF68C7-710D-4C31-A931-7127CB794C34}" srcOrd="0" destOrd="0" presId="urn:microsoft.com/office/officeart/2008/layout/VerticalCurvedList"/>
    <dgm:cxn modelId="{36436E09-E33A-4420-80B8-86762294197E}" type="presParOf" srcId="{BACE0412-801C-49B5-82C6-FBD040AE9317}" destId="{C46DFA0D-D420-4904-9B07-D67BA5EA677E}" srcOrd="5" destOrd="0" presId="urn:microsoft.com/office/officeart/2008/layout/VerticalCurvedList"/>
    <dgm:cxn modelId="{CF4138B4-407D-4C7F-B648-A73368352B2B}" type="presParOf" srcId="{BACE0412-801C-49B5-82C6-FBD040AE9317}" destId="{62F34000-0326-45E1-B47E-EE3A1DFC8B44}" srcOrd="6" destOrd="0" presId="urn:microsoft.com/office/officeart/2008/layout/VerticalCurvedList"/>
    <dgm:cxn modelId="{1A8C55F8-9831-47D6-A09E-F52E2CDBEF6A}" type="presParOf" srcId="{62F34000-0326-45E1-B47E-EE3A1DFC8B44}" destId="{AF505CBD-FBB7-4A55-A323-E69310FB9089}"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6BCD18-E9D9-4CD1-AE2E-039A165B3F7E}">
      <dsp:nvSpPr>
        <dsp:cNvPr id="0" name=""/>
        <dsp:cNvSpPr/>
      </dsp:nvSpPr>
      <dsp:spPr>
        <a:xfrm>
          <a:off x="-4048330" y="-621400"/>
          <a:ext cx="4824201" cy="4824201"/>
        </a:xfrm>
        <a:prstGeom prst="blockArc">
          <a:avLst>
            <a:gd name="adj1" fmla="val 18900000"/>
            <a:gd name="adj2" fmla="val 2700000"/>
            <a:gd name="adj3" fmla="val 448"/>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4E18B7-CEC1-492F-97C8-7C2D34288743}">
      <dsp:nvSpPr>
        <dsp:cNvPr id="0" name=""/>
        <dsp:cNvSpPr/>
      </dsp:nvSpPr>
      <dsp:spPr>
        <a:xfrm>
          <a:off x="339943" y="223765"/>
          <a:ext cx="7842092" cy="4478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456" tIns="58420" rIns="58420" bIns="58420" numCol="1" spcCol="1270" anchor="ctr" anchorCtr="0">
          <a:noAutofit/>
        </a:bodyPr>
        <a:lstStyle/>
        <a:p>
          <a:pPr lvl="0" algn="l" defTabSz="1022350">
            <a:lnSpc>
              <a:spcPct val="90000"/>
            </a:lnSpc>
            <a:spcBef>
              <a:spcPct val="0"/>
            </a:spcBef>
            <a:spcAft>
              <a:spcPct val="35000"/>
            </a:spcAft>
          </a:pPr>
          <a:r>
            <a:rPr lang="en-US" sz="2300" kern="1200" dirty="0" smtClean="0"/>
            <a:t>Goes beyond what is expected</a:t>
          </a:r>
          <a:endParaRPr lang="en-US" sz="2300" kern="1200" dirty="0"/>
        </a:p>
      </dsp:txBody>
      <dsp:txXfrm>
        <a:off x="339943" y="223765"/>
        <a:ext cx="7842092" cy="447818"/>
      </dsp:txXfrm>
    </dsp:sp>
    <dsp:sp modelId="{9CE09CEF-4E66-4B31-ACDE-8EA7D12ADA07}">
      <dsp:nvSpPr>
        <dsp:cNvPr id="0" name=""/>
        <dsp:cNvSpPr/>
      </dsp:nvSpPr>
      <dsp:spPr>
        <a:xfrm>
          <a:off x="60056" y="167788"/>
          <a:ext cx="559772" cy="55977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71A2332-70F9-419C-8D47-4329C5502A5E}">
      <dsp:nvSpPr>
        <dsp:cNvPr id="0" name=""/>
        <dsp:cNvSpPr/>
      </dsp:nvSpPr>
      <dsp:spPr>
        <a:xfrm>
          <a:off x="660836" y="895278"/>
          <a:ext cx="7521199" cy="4478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456" tIns="58420" rIns="58420" bIns="58420" numCol="1" spcCol="1270" anchor="ctr" anchorCtr="0">
          <a:noAutofit/>
        </a:bodyPr>
        <a:lstStyle/>
        <a:p>
          <a:pPr lvl="0" algn="l" defTabSz="1022350">
            <a:lnSpc>
              <a:spcPct val="90000"/>
            </a:lnSpc>
            <a:spcBef>
              <a:spcPct val="0"/>
            </a:spcBef>
            <a:spcAft>
              <a:spcPct val="35000"/>
            </a:spcAft>
          </a:pPr>
          <a:r>
            <a:rPr lang="en-US" sz="2300" kern="1200" dirty="0" smtClean="0"/>
            <a:t>Isn’t content with being “normal”</a:t>
          </a:r>
          <a:endParaRPr lang="en-US" sz="2300" kern="1200" dirty="0"/>
        </a:p>
      </dsp:txBody>
      <dsp:txXfrm>
        <a:off x="660836" y="895278"/>
        <a:ext cx="7521199" cy="447818"/>
      </dsp:txXfrm>
    </dsp:sp>
    <dsp:sp modelId="{76FF68C7-710D-4C31-A931-7127CB794C34}">
      <dsp:nvSpPr>
        <dsp:cNvPr id="0" name=""/>
        <dsp:cNvSpPr/>
      </dsp:nvSpPr>
      <dsp:spPr>
        <a:xfrm>
          <a:off x="380950" y="839301"/>
          <a:ext cx="559772" cy="55977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EDAD4C-65DF-4FFC-8B46-F659233B95E3}">
      <dsp:nvSpPr>
        <dsp:cNvPr id="0" name=""/>
        <dsp:cNvSpPr/>
      </dsp:nvSpPr>
      <dsp:spPr>
        <a:xfrm>
          <a:off x="759325" y="1566790"/>
          <a:ext cx="7422710" cy="4478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456" tIns="58420" rIns="58420" bIns="58420" numCol="1" spcCol="1270" anchor="ctr" anchorCtr="0">
          <a:noAutofit/>
        </a:bodyPr>
        <a:lstStyle/>
        <a:p>
          <a:pPr lvl="0" algn="l" defTabSz="1022350">
            <a:lnSpc>
              <a:spcPct val="90000"/>
            </a:lnSpc>
            <a:spcBef>
              <a:spcPct val="0"/>
            </a:spcBef>
            <a:spcAft>
              <a:spcPct val="35000"/>
            </a:spcAft>
          </a:pPr>
          <a:r>
            <a:rPr lang="en-US" sz="2300" kern="1200" dirty="0" smtClean="0"/>
            <a:t>Does ordinary things in an extraordinary way</a:t>
          </a:r>
          <a:endParaRPr lang="en-US" sz="2300" kern="1200" dirty="0"/>
        </a:p>
      </dsp:txBody>
      <dsp:txXfrm>
        <a:off x="759325" y="1566790"/>
        <a:ext cx="7422710" cy="447818"/>
      </dsp:txXfrm>
    </dsp:sp>
    <dsp:sp modelId="{1583164A-20BD-4658-ACD2-F382B72C2120}">
      <dsp:nvSpPr>
        <dsp:cNvPr id="0" name=""/>
        <dsp:cNvSpPr/>
      </dsp:nvSpPr>
      <dsp:spPr>
        <a:xfrm>
          <a:off x="479438" y="1510813"/>
          <a:ext cx="559772" cy="55977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6024BB2-F38F-4431-AE1C-123BF9B936C9}">
      <dsp:nvSpPr>
        <dsp:cNvPr id="0" name=""/>
        <dsp:cNvSpPr/>
      </dsp:nvSpPr>
      <dsp:spPr>
        <a:xfrm>
          <a:off x="660836" y="2238303"/>
          <a:ext cx="7521199" cy="4478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456" tIns="58420" rIns="58420" bIns="58420" numCol="1" spcCol="1270" anchor="ctr" anchorCtr="0">
          <a:noAutofit/>
        </a:bodyPr>
        <a:lstStyle/>
        <a:p>
          <a:pPr lvl="0" algn="l" defTabSz="1022350">
            <a:lnSpc>
              <a:spcPct val="90000"/>
            </a:lnSpc>
            <a:spcBef>
              <a:spcPct val="0"/>
            </a:spcBef>
            <a:spcAft>
              <a:spcPct val="35000"/>
            </a:spcAft>
          </a:pPr>
          <a:r>
            <a:rPr lang="en-US" sz="2300" kern="1200" dirty="0" smtClean="0"/>
            <a:t>Loves his/her job</a:t>
          </a:r>
          <a:endParaRPr lang="en-US" sz="2300" kern="1200" dirty="0"/>
        </a:p>
      </dsp:txBody>
      <dsp:txXfrm>
        <a:off x="660836" y="2238303"/>
        <a:ext cx="7521199" cy="447818"/>
      </dsp:txXfrm>
    </dsp:sp>
    <dsp:sp modelId="{9F678472-5FF7-4477-A09F-AA523FAF1274}">
      <dsp:nvSpPr>
        <dsp:cNvPr id="0" name=""/>
        <dsp:cNvSpPr/>
      </dsp:nvSpPr>
      <dsp:spPr>
        <a:xfrm>
          <a:off x="380950" y="2182326"/>
          <a:ext cx="559772" cy="55977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23D9FF-EFBE-4411-AFBB-675ADE0DFF34}">
      <dsp:nvSpPr>
        <dsp:cNvPr id="0" name=""/>
        <dsp:cNvSpPr/>
      </dsp:nvSpPr>
      <dsp:spPr>
        <a:xfrm>
          <a:off x="339943" y="2909815"/>
          <a:ext cx="7842092" cy="4478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456" tIns="58420" rIns="58420" bIns="58420" numCol="1" spcCol="1270" anchor="ctr" anchorCtr="0">
          <a:noAutofit/>
        </a:bodyPr>
        <a:lstStyle/>
        <a:p>
          <a:pPr lvl="0" algn="l" defTabSz="1022350">
            <a:lnSpc>
              <a:spcPct val="90000"/>
            </a:lnSpc>
            <a:spcBef>
              <a:spcPct val="0"/>
            </a:spcBef>
            <a:spcAft>
              <a:spcPct val="35000"/>
            </a:spcAft>
          </a:pPr>
          <a:r>
            <a:rPr lang="en-US" sz="2300" kern="1200" dirty="0" smtClean="0"/>
            <a:t>Cares about the people he/she works with and for</a:t>
          </a:r>
          <a:endParaRPr lang="en-US" sz="2300" kern="1200" dirty="0"/>
        </a:p>
      </dsp:txBody>
      <dsp:txXfrm>
        <a:off x="339943" y="2909815"/>
        <a:ext cx="7842092" cy="447818"/>
      </dsp:txXfrm>
    </dsp:sp>
    <dsp:sp modelId="{E4C2CD19-6420-41A2-9540-137417C35379}">
      <dsp:nvSpPr>
        <dsp:cNvPr id="0" name=""/>
        <dsp:cNvSpPr/>
      </dsp:nvSpPr>
      <dsp:spPr>
        <a:xfrm>
          <a:off x="60056" y="2853838"/>
          <a:ext cx="559772" cy="55977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6BCD18-E9D9-4CD1-AE2E-039A165B3F7E}">
      <dsp:nvSpPr>
        <dsp:cNvPr id="0" name=""/>
        <dsp:cNvSpPr/>
      </dsp:nvSpPr>
      <dsp:spPr>
        <a:xfrm>
          <a:off x="-4048330" y="-621400"/>
          <a:ext cx="4824201" cy="4824201"/>
        </a:xfrm>
        <a:prstGeom prst="blockArc">
          <a:avLst>
            <a:gd name="adj1" fmla="val 18900000"/>
            <a:gd name="adj2" fmla="val 2700000"/>
            <a:gd name="adj3" fmla="val 448"/>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4E18B7-CEC1-492F-97C8-7C2D34288743}">
      <dsp:nvSpPr>
        <dsp:cNvPr id="0" name=""/>
        <dsp:cNvSpPr/>
      </dsp:nvSpPr>
      <dsp:spPr>
        <a:xfrm>
          <a:off x="498957" y="358140"/>
          <a:ext cx="7683078" cy="7162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547" tIns="33020" rIns="33020" bIns="33020" numCol="1" spcCol="1270" anchor="ctr" anchorCtr="0">
          <a:noAutofit/>
        </a:bodyPr>
        <a:lstStyle/>
        <a:p>
          <a:pPr lvl="0" algn="l" defTabSz="577850">
            <a:lnSpc>
              <a:spcPct val="90000"/>
            </a:lnSpc>
            <a:spcBef>
              <a:spcPct val="0"/>
            </a:spcBef>
            <a:spcAft>
              <a:spcPct val="35000"/>
            </a:spcAft>
          </a:pPr>
          <a:r>
            <a:rPr lang="en-US" sz="1300" kern="1200" dirty="0" smtClean="0"/>
            <a:t>Think of an organization you’ve had contact with lately that disappointed you by providing ineffective or unhelpful service. If you had been part of the organization, what could you have done to meet and exceed expectations?</a:t>
          </a:r>
          <a:endParaRPr lang="en-US" sz="1300" kern="1200" dirty="0"/>
        </a:p>
      </dsp:txBody>
      <dsp:txXfrm>
        <a:off x="498957" y="358140"/>
        <a:ext cx="7683078" cy="716280"/>
      </dsp:txXfrm>
    </dsp:sp>
    <dsp:sp modelId="{9CE09CEF-4E66-4B31-ACDE-8EA7D12ADA07}">
      <dsp:nvSpPr>
        <dsp:cNvPr id="0" name=""/>
        <dsp:cNvSpPr/>
      </dsp:nvSpPr>
      <dsp:spPr>
        <a:xfrm>
          <a:off x="51282" y="268605"/>
          <a:ext cx="895350" cy="89535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71A2332-70F9-419C-8D47-4329C5502A5E}">
      <dsp:nvSpPr>
        <dsp:cNvPr id="0" name=""/>
        <dsp:cNvSpPr/>
      </dsp:nvSpPr>
      <dsp:spPr>
        <a:xfrm>
          <a:off x="759325" y="1432560"/>
          <a:ext cx="7422710" cy="7162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547" tIns="33020" rIns="33020" bIns="33020" numCol="1" spcCol="1270" anchor="ctr" anchorCtr="0">
          <a:noAutofit/>
        </a:bodyPr>
        <a:lstStyle/>
        <a:p>
          <a:pPr lvl="0" algn="l" defTabSz="577850">
            <a:lnSpc>
              <a:spcPct val="90000"/>
            </a:lnSpc>
            <a:spcBef>
              <a:spcPct val="0"/>
            </a:spcBef>
            <a:spcAft>
              <a:spcPct val="35000"/>
            </a:spcAft>
          </a:pPr>
          <a:r>
            <a:rPr lang="en-US" sz="1300" kern="1200" dirty="0" smtClean="0"/>
            <a:t>Think of an organization that has provided you with excellent service recently. Contact the company and let them know about the employee who demonstrated Fred-like service. Consider sharing with your coworkers what you experienced in order to encourage and inspire them</a:t>
          </a:r>
          <a:endParaRPr lang="en-US" sz="1300" kern="1200" dirty="0"/>
        </a:p>
      </dsp:txBody>
      <dsp:txXfrm>
        <a:off x="759325" y="1432560"/>
        <a:ext cx="7422710" cy="716280"/>
      </dsp:txXfrm>
    </dsp:sp>
    <dsp:sp modelId="{76FF68C7-710D-4C31-A931-7127CB794C34}">
      <dsp:nvSpPr>
        <dsp:cNvPr id="0" name=""/>
        <dsp:cNvSpPr/>
      </dsp:nvSpPr>
      <dsp:spPr>
        <a:xfrm>
          <a:off x="311650" y="1343025"/>
          <a:ext cx="895350" cy="89535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46DFA0D-D420-4904-9B07-D67BA5EA677E}">
      <dsp:nvSpPr>
        <dsp:cNvPr id="0" name=""/>
        <dsp:cNvSpPr/>
      </dsp:nvSpPr>
      <dsp:spPr>
        <a:xfrm>
          <a:off x="498957" y="2506980"/>
          <a:ext cx="7683078" cy="7162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547" tIns="33020" rIns="33020" bIns="33020" numCol="1" spcCol="1270" anchor="ctr" anchorCtr="0">
          <a:noAutofit/>
        </a:bodyPr>
        <a:lstStyle/>
        <a:p>
          <a:pPr lvl="0" algn="l" defTabSz="577850">
            <a:lnSpc>
              <a:spcPct val="90000"/>
            </a:lnSpc>
            <a:spcBef>
              <a:spcPct val="0"/>
            </a:spcBef>
            <a:spcAft>
              <a:spcPct val="35000"/>
            </a:spcAft>
          </a:pPr>
          <a:r>
            <a:rPr lang="en-US" sz="1300" kern="1200" dirty="0" smtClean="0"/>
            <a:t>Take one small step today -  at home or at work -  to go the extra mile in a service you provide</a:t>
          </a:r>
          <a:endParaRPr lang="en-US" sz="1300" kern="1200" dirty="0"/>
        </a:p>
      </dsp:txBody>
      <dsp:txXfrm>
        <a:off x="498957" y="2506980"/>
        <a:ext cx="7683078" cy="716280"/>
      </dsp:txXfrm>
    </dsp:sp>
    <dsp:sp modelId="{AF505CBD-FBB7-4A55-A323-E69310FB9089}">
      <dsp:nvSpPr>
        <dsp:cNvPr id="0" name=""/>
        <dsp:cNvSpPr/>
      </dsp:nvSpPr>
      <dsp:spPr>
        <a:xfrm>
          <a:off x="51282" y="2417445"/>
          <a:ext cx="895350" cy="89535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C07D58-5B2F-46FB-85B3-E2DB79BDD626}" type="datetimeFigureOut">
              <a:rPr lang="en-US" smtClean="0"/>
              <a:t>4/24/2014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015B07-6B6E-41DE-A6E3-E0568ED5A061}" type="slidenum">
              <a:rPr lang="en-US" smtClean="0"/>
              <a:t>‹#›</a:t>
            </a:fld>
            <a:endParaRPr lang="en-US"/>
          </a:p>
        </p:txBody>
      </p:sp>
    </p:spTree>
    <p:extLst>
      <p:ext uri="{BB962C8B-B14F-4D97-AF65-F5344CB8AC3E}">
        <p14:creationId xmlns:p14="http://schemas.microsoft.com/office/powerpoint/2010/main" val="3171965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015B07-6B6E-41DE-A6E3-E0568ED5A061}" type="slidenum">
              <a:rPr lang="en-US" smtClean="0"/>
              <a:t>2</a:t>
            </a:fld>
            <a:endParaRPr lang="en-US"/>
          </a:p>
        </p:txBody>
      </p:sp>
    </p:spTree>
    <p:extLst>
      <p:ext uri="{BB962C8B-B14F-4D97-AF65-F5344CB8AC3E}">
        <p14:creationId xmlns:p14="http://schemas.microsoft.com/office/powerpoint/2010/main" val="2349937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EBF5EC-00CE-4118-9B86-8A398A98797E}" type="datetime1">
              <a:rPr lang="en-US" smtClean="0"/>
              <a:t>4/24/2014</a:t>
            </a:fld>
            <a:endParaRPr lang="en-US"/>
          </a:p>
        </p:txBody>
      </p:sp>
      <p:sp>
        <p:nvSpPr>
          <p:cNvPr id="5" name="Footer Placeholder 4"/>
          <p:cNvSpPr>
            <a:spLocks noGrp="1"/>
          </p:cNvSpPr>
          <p:nvPr>
            <p:ph type="ftr" sz="quarter" idx="11"/>
          </p:nvPr>
        </p:nvSpPr>
        <p:spPr/>
        <p:txBody>
          <a:bodyPr/>
          <a:lstStyle/>
          <a:p>
            <a:r>
              <a:rPr lang="en-US" smtClean="0"/>
              <a:t>Dean Capps - April 2014</a:t>
            </a:r>
            <a:endParaRPr lang="en-US"/>
          </a:p>
        </p:txBody>
      </p:sp>
      <p:sp>
        <p:nvSpPr>
          <p:cNvPr id="6" name="Slide Number Placeholder 5"/>
          <p:cNvSpPr>
            <a:spLocks noGrp="1"/>
          </p:cNvSpPr>
          <p:nvPr>
            <p:ph type="sldNum" sz="quarter" idx="12"/>
          </p:nvPr>
        </p:nvSpPr>
        <p:spPr/>
        <p:txBody>
          <a:bodyPr/>
          <a:lstStyle/>
          <a:p>
            <a:fld id="{AF82C4F1-35EF-4BFB-B1B2-7E84C3D3357D}" type="slidenum">
              <a:rPr lang="en-US" smtClean="0"/>
              <a:t>‹#›</a:t>
            </a:fld>
            <a:endParaRPr lang="en-US"/>
          </a:p>
        </p:txBody>
      </p:sp>
    </p:spTree>
    <p:extLst>
      <p:ext uri="{BB962C8B-B14F-4D97-AF65-F5344CB8AC3E}">
        <p14:creationId xmlns:p14="http://schemas.microsoft.com/office/powerpoint/2010/main" val="605350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E311E2-D6BD-4E7D-8A32-58C75E782B1A}" type="datetime1">
              <a:rPr lang="en-US" smtClean="0"/>
              <a:t>4/24/2014</a:t>
            </a:fld>
            <a:endParaRPr lang="en-US"/>
          </a:p>
        </p:txBody>
      </p:sp>
      <p:sp>
        <p:nvSpPr>
          <p:cNvPr id="5" name="Footer Placeholder 4"/>
          <p:cNvSpPr>
            <a:spLocks noGrp="1"/>
          </p:cNvSpPr>
          <p:nvPr>
            <p:ph type="ftr" sz="quarter" idx="11"/>
          </p:nvPr>
        </p:nvSpPr>
        <p:spPr/>
        <p:txBody>
          <a:bodyPr/>
          <a:lstStyle/>
          <a:p>
            <a:r>
              <a:rPr lang="en-US" smtClean="0"/>
              <a:t>Dean Capps - April 2014</a:t>
            </a:r>
            <a:endParaRPr lang="en-US"/>
          </a:p>
        </p:txBody>
      </p:sp>
      <p:sp>
        <p:nvSpPr>
          <p:cNvPr id="6" name="Slide Number Placeholder 5"/>
          <p:cNvSpPr>
            <a:spLocks noGrp="1"/>
          </p:cNvSpPr>
          <p:nvPr>
            <p:ph type="sldNum" sz="quarter" idx="12"/>
          </p:nvPr>
        </p:nvSpPr>
        <p:spPr/>
        <p:txBody>
          <a:bodyPr/>
          <a:lstStyle/>
          <a:p>
            <a:fld id="{AF82C4F1-35EF-4BFB-B1B2-7E84C3D3357D}" type="slidenum">
              <a:rPr lang="en-US" smtClean="0"/>
              <a:t>‹#›</a:t>
            </a:fld>
            <a:endParaRPr lang="en-US"/>
          </a:p>
        </p:txBody>
      </p:sp>
    </p:spTree>
    <p:extLst>
      <p:ext uri="{BB962C8B-B14F-4D97-AF65-F5344CB8AC3E}">
        <p14:creationId xmlns:p14="http://schemas.microsoft.com/office/powerpoint/2010/main" val="349799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3B6229-7124-40CC-A0BF-D3EE47AA6F62}" type="datetime1">
              <a:rPr lang="en-US" smtClean="0"/>
              <a:t>4/24/2014</a:t>
            </a:fld>
            <a:endParaRPr lang="en-US"/>
          </a:p>
        </p:txBody>
      </p:sp>
      <p:sp>
        <p:nvSpPr>
          <p:cNvPr id="5" name="Footer Placeholder 4"/>
          <p:cNvSpPr>
            <a:spLocks noGrp="1"/>
          </p:cNvSpPr>
          <p:nvPr>
            <p:ph type="ftr" sz="quarter" idx="11"/>
          </p:nvPr>
        </p:nvSpPr>
        <p:spPr/>
        <p:txBody>
          <a:bodyPr/>
          <a:lstStyle/>
          <a:p>
            <a:r>
              <a:rPr lang="en-US" smtClean="0"/>
              <a:t>Dean Capps - April 2014</a:t>
            </a:r>
            <a:endParaRPr lang="en-US"/>
          </a:p>
        </p:txBody>
      </p:sp>
      <p:sp>
        <p:nvSpPr>
          <p:cNvPr id="6" name="Slide Number Placeholder 5"/>
          <p:cNvSpPr>
            <a:spLocks noGrp="1"/>
          </p:cNvSpPr>
          <p:nvPr>
            <p:ph type="sldNum" sz="quarter" idx="12"/>
          </p:nvPr>
        </p:nvSpPr>
        <p:spPr/>
        <p:txBody>
          <a:bodyPr/>
          <a:lstStyle/>
          <a:p>
            <a:fld id="{AF82C4F1-35EF-4BFB-B1B2-7E84C3D3357D}" type="slidenum">
              <a:rPr lang="en-US" smtClean="0"/>
              <a:t>‹#›</a:t>
            </a:fld>
            <a:endParaRPr lang="en-US"/>
          </a:p>
        </p:txBody>
      </p:sp>
    </p:spTree>
    <p:extLst>
      <p:ext uri="{BB962C8B-B14F-4D97-AF65-F5344CB8AC3E}">
        <p14:creationId xmlns:p14="http://schemas.microsoft.com/office/powerpoint/2010/main" val="853844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E53E73-2E94-4C87-89EB-1E42E7BB0CC2}" type="datetime1">
              <a:rPr lang="en-US" smtClean="0"/>
              <a:t>4/24/2014</a:t>
            </a:fld>
            <a:endParaRPr lang="en-US"/>
          </a:p>
        </p:txBody>
      </p:sp>
      <p:sp>
        <p:nvSpPr>
          <p:cNvPr id="5" name="Footer Placeholder 4"/>
          <p:cNvSpPr>
            <a:spLocks noGrp="1"/>
          </p:cNvSpPr>
          <p:nvPr>
            <p:ph type="ftr" sz="quarter" idx="11"/>
          </p:nvPr>
        </p:nvSpPr>
        <p:spPr/>
        <p:txBody>
          <a:bodyPr/>
          <a:lstStyle/>
          <a:p>
            <a:r>
              <a:rPr lang="en-US" smtClean="0"/>
              <a:t>Dean Capps - April 2014</a:t>
            </a:r>
            <a:endParaRPr lang="en-US"/>
          </a:p>
        </p:txBody>
      </p:sp>
      <p:sp>
        <p:nvSpPr>
          <p:cNvPr id="6" name="Slide Number Placeholder 5"/>
          <p:cNvSpPr>
            <a:spLocks noGrp="1"/>
          </p:cNvSpPr>
          <p:nvPr>
            <p:ph type="sldNum" sz="quarter" idx="12"/>
          </p:nvPr>
        </p:nvSpPr>
        <p:spPr/>
        <p:txBody>
          <a:bodyPr/>
          <a:lstStyle/>
          <a:p>
            <a:fld id="{AF82C4F1-35EF-4BFB-B1B2-7E84C3D3357D}" type="slidenum">
              <a:rPr lang="en-US" smtClean="0"/>
              <a:t>‹#›</a:t>
            </a:fld>
            <a:endParaRPr lang="en-US"/>
          </a:p>
        </p:txBody>
      </p:sp>
    </p:spTree>
    <p:extLst>
      <p:ext uri="{BB962C8B-B14F-4D97-AF65-F5344CB8AC3E}">
        <p14:creationId xmlns:p14="http://schemas.microsoft.com/office/powerpoint/2010/main" val="2595251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4D270C-FE1E-4C4C-B484-AFFC144D2C5A}" type="datetime1">
              <a:rPr lang="en-US" smtClean="0"/>
              <a:t>4/24/2014</a:t>
            </a:fld>
            <a:endParaRPr lang="en-US"/>
          </a:p>
        </p:txBody>
      </p:sp>
      <p:sp>
        <p:nvSpPr>
          <p:cNvPr id="5" name="Footer Placeholder 4"/>
          <p:cNvSpPr>
            <a:spLocks noGrp="1"/>
          </p:cNvSpPr>
          <p:nvPr>
            <p:ph type="ftr" sz="quarter" idx="11"/>
          </p:nvPr>
        </p:nvSpPr>
        <p:spPr/>
        <p:txBody>
          <a:bodyPr/>
          <a:lstStyle/>
          <a:p>
            <a:r>
              <a:rPr lang="en-US" smtClean="0"/>
              <a:t>Dean Capps - April 2014</a:t>
            </a:r>
            <a:endParaRPr lang="en-US"/>
          </a:p>
        </p:txBody>
      </p:sp>
      <p:sp>
        <p:nvSpPr>
          <p:cNvPr id="6" name="Slide Number Placeholder 5"/>
          <p:cNvSpPr>
            <a:spLocks noGrp="1"/>
          </p:cNvSpPr>
          <p:nvPr>
            <p:ph type="sldNum" sz="quarter" idx="12"/>
          </p:nvPr>
        </p:nvSpPr>
        <p:spPr/>
        <p:txBody>
          <a:bodyPr/>
          <a:lstStyle/>
          <a:p>
            <a:fld id="{AF82C4F1-35EF-4BFB-B1B2-7E84C3D3357D}" type="slidenum">
              <a:rPr lang="en-US" smtClean="0"/>
              <a:t>‹#›</a:t>
            </a:fld>
            <a:endParaRPr lang="en-US"/>
          </a:p>
        </p:txBody>
      </p:sp>
    </p:spTree>
    <p:extLst>
      <p:ext uri="{BB962C8B-B14F-4D97-AF65-F5344CB8AC3E}">
        <p14:creationId xmlns:p14="http://schemas.microsoft.com/office/powerpoint/2010/main" val="873852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ACC12-F52A-4557-8328-05D0882BCA19}" type="datetime1">
              <a:rPr lang="en-US" smtClean="0"/>
              <a:t>4/24/2014</a:t>
            </a:fld>
            <a:endParaRPr lang="en-US"/>
          </a:p>
        </p:txBody>
      </p:sp>
      <p:sp>
        <p:nvSpPr>
          <p:cNvPr id="6" name="Footer Placeholder 5"/>
          <p:cNvSpPr>
            <a:spLocks noGrp="1"/>
          </p:cNvSpPr>
          <p:nvPr>
            <p:ph type="ftr" sz="quarter" idx="11"/>
          </p:nvPr>
        </p:nvSpPr>
        <p:spPr/>
        <p:txBody>
          <a:bodyPr/>
          <a:lstStyle/>
          <a:p>
            <a:r>
              <a:rPr lang="en-US" smtClean="0"/>
              <a:t>Dean Capps - April 2014</a:t>
            </a:r>
            <a:endParaRPr lang="en-US"/>
          </a:p>
        </p:txBody>
      </p:sp>
      <p:sp>
        <p:nvSpPr>
          <p:cNvPr id="7" name="Slide Number Placeholder 6"/>
          <p:cNvSpPr>
            <a:spLocks noGrp="1"/>
          </p:cNvSpPr>
          <p:nvPr>
            <p:ph type="sldNum" sz="quarter" idx="12"/>
          </p:nvPr>
        </p:nvSpPr>
        <p:spPr/>
        <p:txBody>
          <a:bodyPr/>
          <a:lstStyle/>
          <a:p>
            <a:fld id="{AF82C4F1-35EF-4BFB-B1B2-7E84C3D3357D}" type="slidenum">
              <a:rPr lang="en-US" smtClean="0"/>
              <a:t>‹#›</a:t>
            </a:fld>
            <a:endParaRPr lang="en-US"/>
          </a:p>
        </p:txBody>
      </p:sp>
    </p:spTree>
    <p:extLst>
      <p:ext uri="{BB962C8B-B14F-4D97-AF65-F5344CB8AC3E}">
        <p14:creationId xmlns:p14="http://schemas.microsoft.com/office/powerpoint/2010/main" val="2395808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8B9499-FD1D-4929-B89D-4AAE27314BBD}" type="datetime1">
              <a:rPr lang="en-US" smtClean="0"/>
              <a:t>4/24/2014</a:t>
            </a:fld>
            <a:endParaRPr lang="en-US"/>
          </a:p>
        </p:txBody>
      </p:sp>
      <p:sp>
        <p:nvSpPr>
          <p:cNvPr id="8" name="Footer Placeholder 7"/>
          <p:cNvSpPr>
            <a:spLocks noGrp="1"/>
          </p:cNvSpPr>
          <p:nvPr>
            <p:ph type="ftr" sz="quarter" idx="11"/>
          </p:nvPr>
        </p:nvSpPr>
        <p:spPr/>
        <p:txBody>
          <a:bodyPr/>
          <a:lstStyle/>
          <a:p>
            <a:r>
              <a:rPr lang="en-US" smtClean="0"/>
              <a:t>Dean Capps - April 2014</a:t>
            </a:r>
            <a:endParaRPr lang="en-US"/>
          </a:p>
        </p:txBody>
      </p:sp>
      <p:sp>
        <p:nvSpPr>
          <p:cNvPr id="9" name="Slide Number Placeholder 8"/>
          <p:cNvSpPr>
            <a:spLocks noGrp="1"/>
          </p:cNvSpPr>
          <p:nvPr>
            <p:ph type="sldNum" sz="quarter" idx="12"/>
          </p:nvPr>
        </p:nvSpPr>
        <p:spPr/>
        <p:txBody>
          <a:bodyPr/>
          <a:lstStyle/>
          <a:p>
            <a:fld id="{AF82C4F1-35EF-4BFB-B1B2-7E84C3D3357D}" type="slidenum">
              <a:rPr lang="en-US" smtClean="0"/>
              <a:t>‹#›</a:t>
            </a:fld>
            <a:endParaRPr lang="en-US"/>
          </a:p>
        </p:txBody>
      </p:sp>
    </p:spTree>
    <p:extLst>
      <p:ext uri="{BB962C8B-B14F-4D97-AF65-F5344CB8AC3E}">
        <p14:creationId xmlns:p14="http://schemas.microsoft.com/office/powerpoint/2010/main" val="1100704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23DEB3-390F-48AF-AB84-1B001BB30E74}" type="datetime1">
              <a:rPr lang="en-US" smtClean="0"/>
              <a:t>4/24/2014</a:t>
            </a:fld>
            <a:endParaRPr lang="en-US"/>
          </a:p>
        </p:txBody>
      </p:sp>
      <p:sp>
        <p:nvSpPr>
          <p:cNvPr id="4" name="Footer Placeholder 3"/>
          <p:cNvSpPr>
            <a:spLocks noGrp="1"/>
          </p:cNvSpPr>
          <p:nvPr>
            <p:ph type="ftr" sz="quarter" idx="11"/>
          </p:nvPr>
        </p:nvSpPr>
        <p:spPr/>
        <p:txBody>
          <a:bodyPr/>
          <a:lstStyle/>
          <a:p>
            <a:r>
              <a:rPr lang="en-US" smtClean="0"/>
              <a:t>Dean Capps - April 2014</a:t>
            </a:r>
            <a:endParaRPr lang="en-US"/>
          </a:p>
        </p:txBody>
      </p:sp>
      <p:sp>
        <p:nvSpPr>
          <p:cNvPr id="5" name="Slide Number Placeholder 4"/>
          <p:cNvSpPr>
            <a:spLocks noGrp="1"/>
          </p:cNvSpPr>
          <p:nvPr>
            <p:ph type="sldNum" sz="quarter" idx="12"/>
          </p:nvPr>
        </p:nvSpPr>
        <p:spPr/>
        <p:txBody>
          <a:bodyPr/>
          <a:lstStyle/>
          <a:p>
            <a:fld id="{AF82C4F1-35EF-4BFB-B1B2-7E84C3D3357D}" type="slidenum">
              <a:rPr lang="en-US" smtClean="0"/>
              <a:t>‹#›</a:t>
            </a:fld>
            <a:endParaRPr lang="en-US"/>
          </a:p>
        </p:txBody>
      </p:sp>
    </p:spTree>
    <p:extLst>
      <p:ext uri="{BB962C8B-B14F-4D97-AF65-F5344CB8AC3E}">
        <p14:creationId xmlns:p14="http://schemas.microsoft.com/office/powerpoint/2010/main" val="1801223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FB1162-DB65-47BC-BF29-691D2F9AFB3B}" type="datetime1">
              <a:rPr lang="en-US" smtClean="0"/>
              <a:t>4/24/2014</a:t>
            </a:fld>
            <a:endParaRPr lang="en-US"/>
          </a:p>
        </p:txBody>
      </p:sp>
      <p:sp>
        <p:nvSpPr>
          <p:cNvPr id="3" name="Footer Placeholder 2"/>
          <p:cNvSpPr>
            <a:spLocks noGrp="1"/>
          </p:cNvSpPr>
          <p:nvPr>
            <p:ph type="ftr" sz="quarter" idx="11"/>
          </p:nvPr>
        </p:nvSpPr>
        <p:spPr/>
        <p:txBody>
          <a:bodyPr/>
          <a:lstStyle/>
          <a:p>
            <a:r>
              <a:rPr lang="en-US" smtClean="0"/>
              <a:t>Dean Capps - April 2014</a:t>
            </a:r>
            <a:endParaRPr lang="en-US"/>
          </a:p>
        </p:txBody>
      </p:sp>
      <p:sp>
        <p:nvSpPr>
          <p:cNvPr id="4" name="Slide Number Placeholder 3"/>
          <p:cNvSpPr>
            <a:spLocks noGrp="1"/>
          </p:cNvSpPr>
          <p:nvPr>
            <p:ph type="sldNum" sz="quarter" idx="12"/>
          </p:nvPr>
        </p:nvSpPr>
        <p:spPr/>
        <p:txBody>
          <a:bodyPr/>
          <a:lstStyle/>
          <a:p>
            <a:fld id="{AF82C4F1-35EF-4BFB-B1B2-7E84C3D3357D}" type="slidenum">
              <a:rPr lang="en-US" smtClean="0"/>
              <a:t>‹#›</a:t>
            </a:fld>
            <a:endParaRPr lang="en-US"/>
          </a:p>
        </p:txBody>
      </p:sp>
    </p:spTree>
    <p:extLst>
      <p:ext uri="{BB962C8B-B14F-4D97-AF65-F5344CB8AC3E}">
        <p14:creationId xmlns:p14="http://schemas.microsoft.com/office/powerpoint/2010/main" val="2885377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EEC9B1-2A4F-42E6-8655-BD86C5BCA50D}" type="datetime1">
              <a:rPr lang="en-US" smtClean="0"/>
              <a:t>4/24/2014</a:t>
            </a:fld>
            <a:endParaRPr lang="en-US"/>
          </a:p>
        </p:txBody>
      </p:sp>
      <p:sp>
        <p:nvSpPr>
          <p:cNvPr id="6" name="Footer Placeholder 5"/>
          <p:cNvSpPr>
            <a:spLocks noGrp="1"/>
          </p:cNvSpPr>
          <p:nvPr>
            <p:ph type="ftr" sz="quarter" idx="11"/>
          </p:nvPr>
        </p:nvSpPr>
        <p:spPr/>
        <p:txBody>
          <a:bodyPr/>
          <a:lstStyle/>
          <a:p>
            <a:r>
              <a:rPr lang="en-US" smtClean="0"/>
              <a:t>Dean Capps - April 2014</a:t>
            </a:r>
            <a:endParaRPr lang="en-US"/>
          </a:p>
        </p:txBody>
      </p:sp>
      <p:sp>
        <p:nvSpPr>
          <p:cNvPr id="7" name="Slide Number Placeholder 6"/>
          <p:cNvSpPr>
            <a:spLocks noGrp="1"/>
          </p:cNvSpPr>
          <p:nvPr>
            <p:ph type="sldNum" sz="quarter" idx="12"/>
          </p:nvPr>
        </p:nvSpPr>
        <p:spPr/>
        <p:txBody>
          <a:bodyPr/>
          <a:lstStyle/>
          <a:p>
            <a:fld id="{AF82C4F1-35EF-4BFB-B1B2-7E84C3D3357D}" type="slidenum">
              <a:rPr lang="en-US" smtClean="0"/>
              <a:t>‹#›</a:t>
            </a:fld>
            <a:endParaRPr lang="en-US"/>
          </a:p>
        </p:txBody>
      </p:sp>
    </p:spTree>
    <p:extLst>
      <p:ext uri="{BB962C8B-B14F-4D97-AF65-F5344CB8AC3E}">
        <p14:creationId xmlns:p14="http://schemas.microsoft.com/office/powerpoint/2010/main" val="2356026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F2EE3E-DE7D-44BA-89DD-168E054D267E}" type="datetime1">
              <a:rPr lang="en-US" smtClean="0"/>
              <a:t>4/24/2014</a:t>
            </a:fld>
            <a:endParaRPr lang="en-US"/>
          </a:p>
        </p:txBody>
      </p:sp>
      <p:sp>
        <p:nvSpPr>
          <p:cNvPr id="6" name="Footer Placeholder 5"/>
          <p:cNvSpPr>
            <a:spLocks noGrp="1"/>
          </p:cNvSpPr>
          <p:nvPr>
            <p:ph type="ftr" sz="quarter" idx="11"/>
          </p:nvPr>
        </p:nvSpPr>
        <p:spPr/>
        <p:txBody>
          <a:bodyPr/>
          <a:lstStyle/>
          <a:p>
            <a:r>
              <a:rPr lang="en-US" smtClean="0"/>
              <a:t>Dean Capps - April 2014</a:t>
            </a:r>
            <a:endParaRPr lang="en-US"/>
          </a:p>
        </p:txBody>
      </p:sp>
      <p:sp>
        <p:nvSpPr>
          <p:cNvPr id="7" name="Slide Number Placeholder 6"/>
          <p:cNvSpPr>
            <a:spLocks noGrp="1"/>
          </p:cNvSpPr>
          <p:nvPr>
            <p:ph type="sldNum" sz="quarter" idx="12"/>
          </p:nvPr>
        </p:nvSpPr>
        <p:spPr/>
        <p:txBody>
          <a:bodyPr/>
          <a:lstStyle/>
          <a:p>
            <a:fld id="{AF82C4F1-35EF-4BFB-B1B2-7E84C3D3357D}" type="slidenum">
              <a:rPr lang="en-US" smtClean="0"/>
              <a:t>‹#›</a:t>
            </a:fld>
            <a:endParaRPr lang="en-US"/>
          </a:p>
        </p:txBody>
      </p:sp>
    </p:spTree>
    <p:extLst>
      <p:ext uri="{BB962C8B-B14F-4D97-AF65-F5344CB8AC3E}">
        <p14:creationId xmlns:p14="http://schemas.microsoft.com/office/powerpoint/2010/main" val="1742716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1397F3-409B-4587-A18E-434758C9AC94}" type="datetime1">
              <a:rPr lang="en-US" smtClean="0"/>
              <a:t>4/24/2014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Dean Capps - April 2014</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82C4F1-35EF-4BFB-B1B2-7E84C3D3357D}" type="slidenum">
              <a:rPr lang="en-US" smtClean="0"/>
              <a:t>‹#›</a:t>
            </a:fld>
            <a:endParaRPr lang="en-US"/>
          </a:p>
        </p:txBody>
      </p:sp>
    </p:spTree>
    <p:extLst>
      <p:ext uri="{BB962C8B-B14F-4D97-AF65-F5344CB8AC3E}">
        <p14:creationId xmlns:p14="http://schemas.microsoft.com/office/powerpoint/2010/main" val="186500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G"/><Relationship Id="rId7" Type="http://schemas.openxmlformats.org/officeDocument/2006/relationships/diagramColors" Target="../diagrams/colors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JPG"/><Relationship Id="rId7" Type="http://schemas.openxmlformats.org/officeDocument/2006/relationships/diagramColors" Target="../diagrams/colors2.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43200"/>
            <a:ext cx="7772400" cy="1470025"/>
          </a:xfrm>
        </p:spPr>
        <p:txBody>
          <a:bodyPr>
            <a:normAutofit/>
          </a:bodyPr>
          <a:lstStyle/>
          <a:p>
            <a:r>
              <a:rPr lang="en-US" sz="3100" dirty="0" smtClean="0"/>
              <a:t>New ideas on how to keep delivering </a:t>
            </a:r>
            <a:r>
              <a:rPr lang="en-US" sz="3100" smtClean="0"/>
              <a:t>extraordinary results</a:t>
            </a:r>
            <a:endParaRPr lang="en-US" sz="3100" dirty="0"/>
          </a:p>
        </p:txBody>
      </p:sp>
      <p:sp>
        <p:nvSpPr>
          <p:cNvPr id="3" name="Subtitle 2"/>
          <p:cNvSpPr>
            <a:spLocks noGrp="1"/>
          </p:cNvSpPr>
          <p:nvPr>
            <p:ph type="subTitle" idx="1"/>
          </p:nvPr>
        </p:nvSpPr>
        <p:spPr>
          <a:xfrm>
            <a:off x="1371600" y="5334000"/>
            <a:ext cx="6400800" cy="304800"/>
          </a:xfrm>
        </p:spPr>
        <p:txBody>
          <a:bodyPr>
            <a:normAutofit fontScale="92500" lnSpcReduction="10000"/>
          </a:bodyPr>
          <a:lstStyle/>
          <a:p>
            <a:r>
              <a:rPr lang="en-US" sz="1600" dirty="0" smtClean="0">
                <a:solidFill>
                  <a:schemeClr val="tx1"/>
                </a:solidFill>
              </a:rPr>
              <a:t>Dean Capps – April 2014</a:t>
            </a:r>
            <a:endParaRPr lang="en-US" sz="1600" dirty="0">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990600"/>
            <a:ext cx="2514600" cy="1333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67609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600" dirty="0" smtClean="0"/>
              <a:t>Why be a Fred?</a:t>
            </a:r>
            <a:endParaRPr lang="en-US" sz="1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1" y="152400"/>
            <a:ext cx="762000" cy="11430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1399" y="5470236"/>
            <a:ext cx="1721427" cy="1311563"/>
          </a:xfrm>
          <a:prstGeom prst="rect">
            <a:avLst/>
          </a:prstGeom>
        </p:spPr>
      </p:pic>
      <p:sp>
        <p:nvSpPr>
          <p:cNvPr id="10" name="Content Placeholder 9"/>
          <p:cNvSpPr>
            <a:spLocks noGrp="1"/>
          </p:cNvSpPr>
          <p:nvPr>
            <p:ph idx="1"/>
          </p:nvPr>
        </p:nvSpPr>
        <p:spPr>
          <a:xfrm>
            <a:off x="457200" y="1295400"/>
            <a:ext cx="8229600" cy="4953000"/>
          </a:xfrm>
        </p:spPr>
        <p:txBody>
          <a:bodyPr>
            <a:normAutofit fontScale="62500" lnSpcReduction="20000"/>
          </a:bodyPr>
          <a:lstStyle/>
          <a:p>
            <a:r>
              <a:rPr lang="en-US" dirty="0" smtClean="0"/>
              <a:t>Being a Fred </a:t>
            </a:r>
          </a:p>
          <a:p>
            <a:pPr lvl="1"/>
            <a:r>
              <a:rPr lang="en-US" dirty="0" smtClean="0"/>
              <a:t>enriches others</a:t>
            </a:r>
          </a:p>
          <a:p>
            <a:pPr lvl="2"/>
            <a:r>
              <a:rPr lang="en-US" dirty="0" smtClean="0"/>
              <a:t>It adds value to your relationships both personal and professional</a:t>
            </a:r>
          </a:p>
          <a:p>
            <a:pPr lvl="1"/>
            <a:r>
              <a:rPr lang="en-US" dirty="0" smtClean="0"/>
              <a:t>expands you</a:t>
            </a:r>
          </a:p>
          <a:p>
            <a:pPr lvl="2"/>
            <a:r>
              <a:rPr lang="en-US" dirty="0" smtClean="0"/>
              <a:t>it changes the way you view and treat everyone you meet creating a virtuous cycle of enriching others that in turn enriches your life</a:t>
            </a:r>
          </a:p>
          <a:p>
            <a:pPr lvl="1"/>
            <a:r>
              <a:rPr lang="en-US" dirty="0" smtClean="0"/>
              <a:t>puts more life into your living</a:t>
            </a:r>
          </a:p>
          <a:p>
            <a:pPr lvl="2"/>
            <a:r>
              <a:rPr lang="en-US" dirty="0" smtClean="0"/>
              <a:t>by proactively living each moment  you will discover a life that is happier, more meaningful, and more vivid</a:t>
            </a:r>
          </a:p>
          <a:p>
            <a:pPr lvl="1"/>
            <a:r>
              <a:rPr lang="en-US" dirty="0" smtClean="0"/>
              <a:t>breaks the bonds of self absorption</a:t>
            </a:r>
          </a:p>
          <a:p>
            <a:pPr lvl="2"/>
            <a:r>
              <a:rPr lang="en-US" dirty="0" smtClean="0"/>
              <a:t>doing Fred-like deeds for others gets you out of the rut of thinking about </a:t>
            </a:r>
            <a:r>
              <a:rPr lang="en-US" i="1" dirty="0" smtClean="0"/>
              <a:t>me, me, me</a:t>
            </a:r>
          </a:p>
          <a:p>
            <a:pPr lvl="1"/>
            <a:r>
              <a:rPr lang="en-US" dirty="0" smtClean="0"/>
              <a:t>makes you more employable</a:t>
            </a:r>
          </a:p>
          <a:p>
            <a:pPr lvl="2"/>
            <a:r>
              <a:rPr lang="en-US" dirty="0" smtClean="0"/>
              <a:t>employers want to hire people who are motivated </a:t>
            </a:r>
            <a:r>
              <a:rPr lang="en-US" dirty="0"/>
              <a:t>,</a:t>
            </a:r>
            <a:r>
              <a:rPr lang="en-US" dirty="0" smtClean="0"/>
              <a:t>creative  and show initiative</a:t>
            </a:r>
          </a:p>
          <a:p>
            <a:pPr lvl="1"/>
            <a:r>
              <a:rPr lang="en-US" dirty="0" smtClean="0"/>
              <a:t>offers you a better way to live</a:t>
            </a:r>
          </a:p>
          <a:p>
            <a:pPr lvl="2"/>
            <a:r>
              <a:rPr lang="en-US" dirty="0" smtClean="0"/>
              <a:t>choose the Fred way and focus on the positive things you can do</a:t>
            </a:r>
          </a:p>
          <a:p>
            <a:pPr lvl="1"/>
            <a:r>
              <a:rPr lang="en-US" dirty="0" smtClean="0"/>
              <a:t>creates positive influence</a:t>
            </a:r>
          </a:p>
          <a:p>
            <a:pPr lvl="2"/>
            <a:r>
              <a:rPr lang="en-US" dirty="0" smtClean="0"/>
              <a:t>if you constantly strive to improve your interactions, you not only improve the quality of life for other people, but also become a positive example</a:t>
            </a:r>
          </a:p>
          <a:p>
            <a:pPr lvl="1"/>
            <a:r>
              <a:rPr lang="en-US" dirty="0" smtClean="0"/>
              <a:t>is more fun</a:t>
            </a:r>
          </a:p>
          <a:p>
            <a:pPr lvl="2"/>
            <a:r>
              <a:rPr lang="en-US" dirty="0" smtClean="0"/>
              <a:t>when you’re living the Fred way, people are glad to see you</a:t>
            </a:r>
            <a:endParaRPr lang="en-US" dirty="0"/>
          </a:p>
        </p:txBody>
      </p:sp>
      <p:sp>
        <p:nvSpPr>
          <p:cNvPr id="3" name="Footer Placeholder 2"/>
          <p:cNvSpPr>
            <a:spLocks noGrp="1"/>
          </p:cNvSpPr>
          <p:nvPr>
            <p:ph type="ftr" sz="quarter" idx="11"/>
          </p:nvPr>
        </p:nvSpPr>
        <p:spPr/>
        <p:txBody>
          <a:bodyPr/>
          <a:lstStyle/>
          <a:p>
            <a:r>
              <a:rPr lang="en-US" smtClean="0"/>
              <a:t>Dean Capps - April 2014</a:t>
            </a:r>
            <a:endParaRPr lang="en-US"/>
          </a:p>
        </p:txBody>
      </p:sp>
    </p:spTree>
    <p:extLst>
      <p:ext uri="{BB962C8B-B14F-4D97-AF65-F5344CB8AC3E}">
        <p14:creationId xmlns:p14="http://schemas.microsoft.com/office/powerpoint/2010/main" val="1561118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600" dirty="0" smtClean="0"/>
              <a:t>Commitment</a:t>
            </a:r>
            <a:endParaRPr lang="en-US" sz="1000" dirty="0"/>
          </a:p>
        </p:txBody>
      </p:sp>
      <p:sp>
        <p:nvSpPr>
          <p:cNvPr id="3" name="Content Placeholder 2"/>
          <p:cNvSpPr>
            <a:spLocks noGrp="1"/>
          </p:cNvSpPr>
          <p:nvPr>
            <p:ph idx="1"/>
          </p:nvPr>
        </p:nvSpPr>
        <p:spPr>
          <a:xfrm>
            <a:off x="498765" y="1524000"/>
            <a:ext cx="8229600" cy="4953000"/>
          </a:xfrm>
        </p:spPr>
        <p:txBody>
          <a:bodyPr>
            <a:normAutofit/>
          </a:bodyPr>
          <a:lstStyle/>
          <a:p>
            <a:r>
              <a:rPr lang="en-US" sz="2000" dirty="0" smtClean="0"/>
              <a:t>Commitment is a decision, not a feeling</a:t>
            </a:r>
          </a:p>
          <a:p>
            <a:pPr lvl="1"/>
            <a:r>
              <a:rPr lang="en-US" sz="1600" dirty="0" smtClean="0"/>
              <a:t>on a personal level, commitment means a strong engagement or involvement with someone or something</a:t>
            </a:r>
          </a:p>
          <a:p>
            <a:pPr lvl="1"/>
            <a:r>
              <a:rPr lang="en-US" sz="1600" dirty="0" smtClean="0"/>
              <a:t>commit to making a difference</a:t>
            </a:r>
          </a:p>
          <a:p>
            <a:pPr lvl="1"/>
            <a:r>
              <a:rPr lang="en-US" sz="1600" dirty="0" smtClean="0"/>
              <a:t>be more engaged in your relationships</a:t>
            </a:r>
          </a:p>
          <a:p>
            <a:pPr lvl="1"/>
            <a:r>
              <a:rPr lang="en-US" sz="1600" dirty="0" smtClean="0"/>
              <a:t>make a pledge to reinvent yourself</a:t>
            </a:r>
          </a:p>
          <a:p>
            <a:pPr lvl="1"/>
            <a:r>
              <a:rPr lang="en-US" sz="1600" dirty="0" smtClean="0"/>
              <a:t>make a contract with yourself to create value for others</a:t>
            </a:r>
          </a:p>
          <a:p>
            <a:pPr lvl="1"/>
            <a:endParaRPr lang="en-US" sz="1200" dirty="0"/>
          </a:p>
          <a:p>
            <a:r>
              <a:rPr lang="en-US" sz="2000" dirty="0" smtClean="0"/>
              <a:t>Your payment?</a:t>
            </a:r>
          </a:p>
          <a:p>
            <a:pPr lvl="1"/>
            <a:r>
              <a:rPr lang="en-US" sz="1600" dirty="0" smtClean="0"/>
              <a:t>happiness</a:t>
            </a:r>
          </a:p>
          <a:p>
            <a:pPr lvl="1"/>
            <a:r>
              <a:rPr lang="en-US" sz="1600" dirty="0"/>
              <a:t>h</a:t>
            </a:r>
            <a:r>
              <a:rPr lang="en-US" sz="1600" dirty="0" smtClean="0"/>
              <a:t>ealthy pride</a:t>
            </a:r>
          </a:p>
          <a:p>
            <a:pPr lvl="1"/>
            <a:r>
              <a:rPr lang="en-US" sz="1600" dirty="0" smtClean="0"/>
              <a:t>fulfillment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1" y="152400"/>
            <a:ext cx="762000" cy="11430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1399" y="5470236"/>
            <a:ext cx="1721427" cy="1311563"/>
          </a:xfrm>
          <a:prstGeom prst="rect">
            <a:avLst/>
          </a:prstGeom>
        </p:spPr>
      </p:pic>
      <p:sp>
        <p:nvSpPr>
          <p:cNvPr id="5" name="Footer Placeholder 4"/>
          <p:cNvSpPr>
            <a:spLocks noGrp="1"/>
          </p:cNvSpPr>
          <p:nvPr>
            <p:ph type="ftr" sz="quarter" idx="11"/>
          </p:nvPr>
        </p:nvSpPr>
        <p:spPr/>
        <p:txBody>
          <a:bodyPr/>
          <a:lstStyle/>
          <a:p>
            <a:r>
              <a:rPr lang="en-US" smtClean="0"/>
              <a:t>Dean Capps - April 2014</a:t>
            </a:r>
            <a:endParaRPr lang="en-US"/>
          </a:p>
        </p:txBody>
      </p:sp>
    </p:spTree>
    <p:extLst>
      <p:ext uri="{BB962C8B-B14F-4D97-AF65-F5344CB8AC3E}">
        <p14:creationId xmlns:p14="http://schemas.microsoft.com/office/powerpoint/2010/main" val="3791937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US" sz="3600" dirty="0" smtClean="0"/>
              <a:t>The three characteristics of committed people</a:t>
            </a:r>
            <a:endParaRPr lang="en-US" sz="1000" dirty="0"/>
          </a:p>
        </p:txBody>
      </p:sp>
      <p:sp>
        <p:nvSpPr>
          <p:cNvPr id="3" name="Content Placeholder 2"/>
          <p:cNvSpPr>
            <a:spLocks noGrp="1"/>
          </p:cNvSpPr>
          <p:nvPr>
            <p:ph idx="1"/>
          </p:nvPr>
        </p:nvSpPr>
        <p:spPr>
          <a:xfrm>
            <a:off x="498765" y="1524000"/>
            <a:ext cx="8229600" cy="4953000"/>
          </a:xfrm>
        </p:spPr>
        <p:txBody>
          <a:bodyPr>
            <a:normAutofit/>
          </a:bodyPr>
          <a:lstStyle/>
          <a:p>
            <a:r>
              <a:rPr lang="en-US" sz="2000" dirty="0" smtClean="0"/>
              <a:t>Committed people are generally happy</a:t>
            </a:r>
          </a:p>
          <a:p>
            <a:pPr lvl="1"/>
            <a:r>
              <a:rPr lang="en-US" sz="1600" dirty="0" smtClean="0"/>
              <a:t>not everything we do each day makes us happy</a:t>
            </a:r>
          </a:p>
          <a:p>
            <a:pPr lvl="1"/>
            <a:r>
              <a:rPr lang="en-US" sz="1600" dirty="0" smtClean="0"/>
              <a:t>in those cases we need to remember that how we choose to do anything has a significant influence on the emotions we experience</a:t>
            </a:r>
          </a:p>
          <a:p>
            <a:pPr lvl="1"/>
            <a:r>
              <a:rPr lang="en-US" sz="1600" dirty="0" smtClean="0"/>
              <a:t>doing an unpleasant task cheerfully trumps doing a pleasant task begrudgingly</a:t>
            </a:r>
          </a:p>
          <a:p>
            <a:pPr lvl="1"/>
            <a:endParaRPr lang="en-US" sz="1600" dirty="0" smtClean="0"/>
          </a:p>
          <a:p>
            <a:r>
              <a:rPr lang="en-US" sz="2000" dirty="0" smtClean="0"/>
              <a:t>Committed people are clear about what they do and why they do it</a:t>
            </a:r>
          </a:p>
          <a:p>
            <a:pPr lvl="1"/>
            <a:r>
              <a:rPr lang="en-US" sz="1600" dirty="0" smtClean="0"/>
              <a:t>providing great value as an individual or an organization often results in great benefits to the provider. But even if it doesn’t, the reward is in the doing</a:t>
            </a:r>
          </a:p>
          <a:p>
            <a:pPr lvl="1"/>
            <a:r>
              <a:rPr lang="en-US" sz="1600" dirty="0" smtClean="0"/>
              <a:t>motives can short circuit efforts and outcomes</a:t>
            </a:r>
          </a:p>
          <a:p>
            <a:pPr lvl="1"/>
            <a:endParaRPr lang="en-US" sz="1600" dirty="0"/>
          </a:p>
          <a:p>
            <a:r>
              <a:rPr lang="en-US" sz="2000" dirty="0" smtClean="0"/>
              <a:t>Committed people have goals</a:t>
            </a:r>
          </a:p>
          <a:p>
            <a:pPr lvl="1"/>
            <a:r>
              <a:rPr lang="en-US" sz="1600" dirty="0"/>
              <a:t>s</a:t>
            </a:r>
            <a:r>
              <a:rPr lang="en-US" sz="1600" dirty="0" smtClean="0"/>
              <a:t>et a goal to add value, in which a relationship, or make a difference in your work, your home, or your community</a:t>
            </a:r>
          </a:p>
          <a:p>
            <a:pPr lvl="1"/>
            <a:r>
              <a:rPr lang="en-US" sz="1600" dirty="0"/>
              <a:t>w</a:t>
            </a:r>
            <a:r>
              <a:rPr lang="en-US" sz="1600" dirty="0" smtClean="0"/>
              <a:t>rite it down and post it in a spot you see every morning. Take time </a:t>
            </a:r>
          </a:p>
          <a:p>
            <a:pPr marL="457200" lvl="1" indent="0">
              <a:buNone/>
            </a:pPr>
            <a:r>
              <a:rPr lang="en-US" sz="1600" dirty="0" smtClean="0"/>
              <a:t>       at the beginning and end of each day to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1" y="152400"/>
            <a:ext cx="762000" cy="11430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1399" y="5470236"/>
            <a:ext cx="1721427" cy="1311563"/>
          </a:xfrm>
          <a:prstGeom prst="rect">
            <a:avLst/>
          </a:prstGeom>
        </p:spPr>
      </p:pic>
      <p:sp>
        <p:nvSpPr>
          <p:cNvPr id="5" name="Footer Placeholder 4"/>
          <p:cNvSpPr>
            <a:spLocks noGrp="1"/>
          </p:cNvSpPr>
          <p:nvPr>
            <p:ph type="ftr" sz="quarter" idx="11"/>
          </p:nvPr>
        </p:nvSpPr>
        <p:spPr/>
        <p:txBody>
          <a:bodyPr/>
          <a:lstStyle/>
          <a:p>
            <a:r>
              <a:rPr lang="en-US" smtClean="0"/>
              <a:t>Dean Capps - April 2014</a:t>
            </a:r>
            <a:endParaRPr lang="en-US"/>
          </a:p>
        </p:txBody>
      </p:sp>
    </p:spTree>
    <p:extLst>
      <p:ext uri="{BB962C8B-B14F-4D97-AF65-F5344CB8AC3E}">
        <p14:creationId xmlns:p14="http://schemas.microsoft.com/office/powerpoint/2010/main" val="516398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600" dirty="0" smtClean="0"/>
              <a:t>Work with passion</a:t>
            </a:r>
            <a:endParaRPr lang="en-US" sz="1000" dirty="0"/>
          </a:p>
        </p:txBody>
      </p:sp>
      <p:sp>
        <p:nvSpPr>
          <p:cNvPr id="3" name="Content Placeholder 2"/>
          <p:cNvSpPr>
            <a:spLocks noGrp="1"/>
          </p:cNvSpPr>
          <p:nvPr>
            <p:ph idx="1"/>
          </p:nvPr>
        </p:nvSpPr>
        <p:spPr>
          <a:xfrm>
            <a:off x="498765" y="1959049"/>
            <a:ext cx="8229600" cy="4517951"/>
          </a:xfrm>
        </p:spPr>
        <p:txBody>
          <a:bodyPr>
            <a:normAutofit/>
          </a:bodyPr>
          <a:lstStyle/>
          <a:p>
            <a:r>
              <a:rPr lang="en-US" sz="2000" dirty="0" smtClean="0"/>
              <a:t>Practical passion</a:t>
            </a:r>
          </a:p>
          <a:p>
            <a:pPr lvl="1"/>
            <a:r>
              <a:rPr lang="en-US" sz="1600" dirty="0" smtClean="0"/>
              <a:t>True passion demands something from us.  Passion is something we are willing to give ourselves to, despite the cost.</a:t>
            </a:r>
          </a:p>
          <a:p>
            <a:pPr marL="457200" lvl="1" indent="0">
              <a:buNone/>
            </a:pPr>
            <a:endParaRPr lang="en-US" sz="1600" dirty="0" smtClean="0"/>
          </a:p>
          <a:p>
            <a:r>
              <a:rPr lang="en-US" sz="2000" dirty="0" smtClean="0"/>
              <a:t>How can you find your passion?</a:t>
            </a:r>
          </a:p>
          <a:p>
            <a:pPr lvl="1"/>
            <a:r>
              <a:rPr lang="en-US" sz="1600" dirty="0" smtClean="0"/>
              <a:t>What would you do for free?</a:t>
            </a:r>
          </a:p>
          <a:p>
            <a:pPr lvl="1"/>
            <a:r>
              <a:rPr lang="en-US" sz="1600" dirty="0" smtClean="0"/>
              <a:t>What riles you?</a:t>
            </a:r>
          </a:p>
          <a:p>
            <a:pPr lvl="1"/>
            <a:r>
              <a:rPr lang="en-US" sz="1600" dirty="0" smtClean="0"/>
              <a:t>What interests you?</a:t>
            </a:r>
          </a:p>
          <a:p>
            <a:pPr lvl="1"/>
            <a:r>
              <a:rPr lang="en-US" sz="1600" dirty="0" smtClean="0"/>
              <a:t>Who interests you?</a:t>
            </a:r>
          </a:p>
          <a:p>
            <a:pPr lvl="1"/>
            <a:r>
              <a:rPr lang="en-US" sz="1600" dirty="0" smtClean="0"/>
              <a:t>What will minimize your regrets?</a:t>
            </a:r>
          </a:p>
          <a:p>
            <a:pPr lvl="2"/>
            <a:r>
              <a:rPr lang="en-US" sz="1400" dirty="0" smtClean="0"/>
              <a:t>There are two main kinds of regrets</a:t>
            </a:r>
          </a:p>
          <a:p>
            <a:pPr lvl="3"/>
            <a:r>
              <a:rPr lang="en-US" sz="1100" dirty="0" smtClean="0"/>
              <a:t>things we wish we had not done (bad decisions) and</a:t>
            </a:r>
          </a:p>
          <a:p>
            <a:pPr lvl="3"/>
            <a:r>
              <a:rPr lang="en-US" sz="1100" dirty="0" smtClean="0"/>
              <a:t>things we wish we had done  (unfulfilled desires)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1" y="152400"/>
            <a:ext cx="762000" cy="11430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1399" y="5470236"/>
            <a:ext cx="1721427" cy="1311563"/>
          </a:xfrm>
          <a:prstGeom prst="rect">
            <a:avLst/>
          </a:prstGeom>
        </p:spPr>
      </p:pic>
      <p:sp>
        <p:nvSpPr>
          <p:cNvPr id="5" name="TextBox 4"/>
          <p:cNvSpPr txBox="1"/>
          <p:nvPr/>
        </p:nvSpPr>
        <p:spPr>
          <a:xfrm>
            <a:off x="457200" y="1312718"/>
            <a:ext cx="8305800" cy="646331"/>
          </a:xfrm>
          <a:prstGeom prst="rect">
            <a:avLst/>
          </a:prstGeom>
          <a:noFill/>
        </p:spPr>
        <p:txBody>
          <a:bodyPr wrap="square" rtlCol="0">
            <a:spAutoFit/>
          </a:bodyPr>
          <a:lstStyle/>
          <a:p>
            <a:r>
              <a:rPr lang="en-US" i="1" dirty="0" smtClean="0"/>
              <a:t>Passion is about arranging your work and you life as much as possible to do the things you are passionate about as often as you can.</a:t>
            </a:r>
            <a:endParaRPr lang="en-US" i="1" dirty="0"/>
          </a:p>
        </p:txBody>
      </p:sp>
      <p:sp>
        <p:nvSpPr>
          <p:cNvPr id="6" name="Footer Placeholder 5"/>
          <p:cNvSpPr>
            <a:spLocks noGrp="1"/>
          </p:cNvSpPr>
          <p:nvPr>
            <p:ph type="ftr" sz="quarter" idx="11"/>
          </p:nvPr>
        </p:nvSpPr>
        <p:spPr/>
        <p:txBody>
          <a:bodyPr/>
          <a:lstStyle/>
          <a:p>
            <a:r>
              <a:rPr lang="en-US" smtClean="0"/>
              <a:t>Dean Capps - April 2014</a:t>
            </a:r>
            <a:endParaRPr lang="en-US"/>
          </a:p>
        </p:txBody>
      </p:sp>
    </p:spTree>
    <p:extLst>
      <p:ext uri="{BB962C8B-B14F-4D97-AF65-F5344CB8AC3E}">
        <p14:creationId xmlns:p14="http://schemas.microsoft.com/office/powerpoint/2010/main" val="2036450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600" dirty="0" smtClean="0"/>
              <a:t>Work with passion</a:t>
            </a:r>
            <a:endParaRPr lang="en-US" sz="1000" dirty="0"/>
          </a:p>
        </p:txBody>
      </p:sp>
      <p:sp>
        <p:nvSpPr>
          <p:cNvPr id="3" name="Content Placeholder 2"/>
          <p:cNvSpPr>
            <a:spLocks noGrp="1"/>
          </p:cNvSpPr>
          <p:nvPr>
            <p:ph idx="1"/>
          </p:nvPr>
        </p:nvSpPr>
        <p:spPr>
          <a:xfrm>
            <a:off x="533401" y="1524000"/>
            <a:ext cx="8229600" cy="4517951"/>
          </a:xfrm>
        </p:spPr>
        <p:txBody>
          <a:bodyPr>
            <a:normAutofit/>
          </a:bodyPr>
          <a:lstStyle/>
          <a:p>
            <a:r>
              <a:rPr lang="en-US" sz="2000" dirty="0" smtClean="0"/>
              <a:t>Passion isn’t the only thing</a:t>
            </a:r>
          </a:p>
          <a:p>
            <a:pPr lvl="1"/>
            <a:r>
              <a:rPr lang="en-US" sz="1600" dirty="0" smtClean="0"/>
              <a:t>the roots of passion is submission and sacrifice. If you don’t put your all - your commitment, your hard work, and your focus-into your passion, you won’t be able to achieve your goals</a:t>
            </a:r>
          </a:p>
          <a:p>
            <a:pPr lvl="1"/>
            <a:r>
              <a:rPr lang="en-US" sz="1600" dirty="0" smtClean="0"/>
              <a:t>Passion is </a:t>
            </a:r>
          </a:p>
          <a:p>
            <a:pPr lvl="2"/>
            <a:r>
              <a:rPr lang="en-US" sz="1200" dirty="0" smtClean="0"/>
              <a:t>not a substitute for competence or  a replacement for hard work </a:t>
            </a:r>
          </a:p>
          <a:p>
            <a:pPr lvl="2"/>
            <a:r>
              <a:rPr lang="en-US" sz="1200" dirty="0" smtClean="0"/>
              <a:t>Is not a substitute for commitment</a:t>
            </a:r>
          </a:p>
          <a:p>
            <a:pPr lvl="2"/>
            <a:r>
              <a:rPr lang="en-US" sz="1200" dirty="0" smtClean="0"/>
              <a:t>is not more important than value</a:t>
            </a:r>
          </a:p>
          <a:p>
            <a:pPr lvl="2"/>
            <a:endParaRPr lang="en-US" sz="1200" dirty="0" smtClean="0"/>
          </a:p>
          <a:p>
            <a:r>
              <a:rPr lang="en-US" sz="2000" dirty="0" smtClean="0"/>
              <a:t>The difference between ordinary and extraordinary</a:t>
            </a:r>
          </a:p>
          <a:p>
            <a:pPr lvl="1"/>
            <a:r>
              <a:rPr lang="en-US" sz="1600" dirty="0" smtClean="0"/>
              <a:t>passion makes the difference between something common in something special</a:t>
            </a:r>
          </a:p>
          <a:p>
            <a:pPr lvl="1"/>
            <a:r>
              <a:rPr lang="en-US" sz="1600" dirty="0" smtClean="0"/>
              <a:t>look for opportunities, large or small, to bring what you value to your life and work</a:t>
            </a:r>
          </a:p>
          <a:p>
            <a:pPr lvl="1"/>
            <a:r>
              <a:rPr lang="en-US" sz="1600" dirty="0" smtClean="0"/>
              <a:t>then look for opportunities to make your passions your life and work</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1" y="152400"/>
            <a:ext cx="762000" cy="11430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1399" y="5470236"/>
            <a:ext cx="1721427" cy="1311563"/>
          </a:xfrm>
          <a:prstGeom prst="rect">
            <a:avLst/>
          </a:prstGeom>
        </p:spPr>
      </p:pic>
      <p:sp>
        <p:nvSpPr>
          <p:cNvPr id="5" name="Footer Placeholder 4"/>
          <p:cNvSpPr>
            <a:spLocks noGrp="1"/>
          </p:cNvSpPr>
          <p:nvPr>
            <p:ph type="ftr" sz="quarter" idx="11"/>
          </p:nvPr>
        </p:nvSpPr>
        <p:spPr/>
        <p:txBody>
          <a:bodyPr/>
          <a:lstStyle/>
          <a:p>
            <a:r>
              <a:rPr lang="en-US" smtClean="0"/>
              <a:t>Dean Capps - April 2014</a:t>
            </a:r>
            <a:endParaRPr lang="en-US"/>
          </a:p>
        </p:txBody>
      </p:sp>
    </p:spTree>
    <p:extLst>
      <p:ext uri="{BB962C8B-B14F-4D97-AF65-F5344CB8AC3E}">
        <p14:creationId xmlns:p14="http://schemas.microsoft.com/office/powerpoint/2010/main" val="3085424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600" dirty="0" smtClean="0"/>
              <a:t>Cultivate your creativity</a:t>
            </a:r>
            <a:endParaRPr lang="en-US" sz="1000" dirty="0"/>
          </a:p>
        </p:txBody>
      </p:sp>
      <p:sp>
        <p:nvSpPr>
          <p:cNvPr id="3" name="Content Placeholder 2"/>
          <p:cNvSpPr>
            <a:spLocks noGrp="1"/>
          </p:cNvSpPr>
          <p:nvPr>
            <p:ph idx="1"/>
          </p:nvPr>
        </p:nvSpPr>
        <p:spPr>
          <a:xfrm>
            <a:off x="495300" y="1945194"/>
            <a:ext cx="8229600" cy="4517951"/>
          </a:xfrm>
        </p:spPr>
        <p:txBody>
          <a:bodyPr>
            <a:normAutofit/>
          </a:bodyPr>
          <a:lstStyle/>
          <a:p>
            <a:r>
              <a:rPr lang="en-US" sz="2000" dirty="0" smtClean="0"/>
              <a:t>Think again</a:t>
            </a:r>
          </a:p>
          <a:p>
            <a:pPr lvl="1"/>
            <a:r>
              <a:rPr lang="en-US" sz="1400" dirty="0" smtClean="0"/>
              <a:t>Are there routines and tasks in your life than work that could be improved by exercising your everyday creativity?</a:t>
            </a:r>
          </a:p>
          <a:p>
            <a:pPr lvl="1"/>
            <a:r>
              <a:rPr lang="en-US" sz="1400" dirty="0" smtClean="0"/>
              <a:t>Do you tend to solve the problems by implementing the same solutions that have always been used?</a:t>
            </a:r>
          </a:p>
          <a:p>
            <a:pPr lvl="1"/>
            <a:r>
              <a:rPr lang="en-US" sz="1400" dirty="0" smtClean="0"/>
              <a:t>Try thinking about a problem from the perspective of your customer, your coworker, or your spouse.</a:t>
            </a:r>
          </a:p>
          <a:p>
            <a:pPr lvl="1"/>
            <a:endParaRPr lang="en-US" sz="1600" dirty="0" smtClean="0"/>
          </a:p>
          <a:p>
            <a:r>
              <a:rPr lang="en-US" sz="2000" dirty="0"/>
              <a:t> </a:t>
            </a:r>
            <a:r>
              <a:rPr lang="en-US" sz="2000" dirty="0" smtClean="0"/>
              <a:t>Noodle on it</a:t>
            </a:r>
          </a:p>
          <a:p>
            <a:pPr lvl="1"/>
            <a:r>
              <a:rPr lang="en-US" sz="1400" dirty="0" smtClean="0"/>
              <a:t>the answer to a problem often comes at a time that you aren’t actively thinking about it</a:t>
            </a:r>
          </a:p>
          <a:p>
            <a:pPr lvl="1"/>
            <a:r>
              <a:rPr lang="en-US" sz="1400" dirty="0" smtClean="0"/>
              <a:t>give your brain a break and possibly a creative solution will occur</a:t>
            </a:r>
          </a:p>
          <a:p>
            <a:pPr lvl="1"/>
            <a:endParaRPr lang="en-US" sz="1600" dirty="0" smtClean="0"/>
          </a:p>
          <a:p>
            <a:r>
              <a:rPr lang="en-US" sz="2000" dirty="0"/>
              <a:t> I</a:t>
            </a:r>
            <a:r>
              <a:rPr lang="en-US" sz="2000" dirty="0" smtClean="0"/>
              <a:t>f you don’t know, ask</a:t>
            </a:r>
          </a:p>
          <a:p>
            <a:pPr lvl="1"/>
            <a:r>
              <a:rPr lang="en-US" sz="1400" dirty="0" smtClean="0"/>
              <a:t>creativity often comes from asking questions-off ourselves and of others</a:t>
            </a:r>
          </a:p>
          <a:p>
            <a:pPr lvl="1"/>
            <a:r>
              <a:rPr lang="en-US" sz="1400" dirty="0" smtClean="0"/>
              <a:t>involve your team members; they may have creative ideas</a:t>
            </a:r>
          </a:p>
          <a:p>
            <a:pPr lvl="2"/>
            <a:endParaRPr lang="en-US" sz="1200" dirty="0" smtClean="0"/>
          </a:p>
          <a:p>
            <a:endParaRPr lang="en-US" sz="1600"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1" y="152400"/>
            <a:ext cx="762000" cy="11430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1399" y="5470236"/>
            <a:ext cx="1721427" cy="1311563"/>
          </a:xfrm>
          <a:prstGeom prst="rect">
            <a:avLst/>
          </a:prstGeom>
        </p:spPr>
      </p:pic>
      <p:sp>
        <p:nvSpPr>
          <p:cNvPr id="6" name="TextBox 5"/>
          <p:cNvSpPr txBox="1"/>
          <p:nvPr/>
        </p:nvSpPr>
        <p:spPr>
          <a:xfrm>
            <a:off x="457200" y="1312718"/>
            <a:ext cx="8305800" cy="584775"/>
          </a:xfrm>
          <a:prstGeom prst="rect">
            <a:avLst/>
          </a:prstGeom>
          <a:noFill/>
        </p:spPr>
        <p:txBody>
          <a:bodyPr wrap="square" rtlCol="0">
            <a:spAutoFit/>
          </a:bodyPr>
          <a:lstStyle/>
          <a:p>
            <a:r>
              <a:rPr lang="en-US" sz="1600" i="1" dirty="0" smtClean="0"/>
              <a:t>The simplest definition of creativity is producing something new or different that has value. Here are a few simple ways to jumpstart your everyday creativity:</a:t>
            </a:r>
            <a:endParaRPr lang="en-US" sz="1600" i="1" dirty="0"/>
          </a:p>
        </p:txBody>
      </p:sp>
      <p:sp>
        <p:nvSpPr>
          <p:cNvPr id="5" name="Footer Placeholder 4"/>
          <p:cNvSpPr>
            <a:spLocks noGrp="1"/>
          </p:cNvSpPr>
          <p:nvPr>
            <p:ph type="ftr" sz="quarter" idx="11"/>
          </p:nvPr>
        </p:nvSpPr>
        <p:spPr/>
        <p:txBody>
          <a:bodyPr/>
          <a:lstStyle/>
          <a:p>
            <a:r>
              <a:rPr lang="en-US" smtClean="0"/>
              <a:t>Dean Capps - April 2014</a:t>
            </a:r>
            <a:endParaRPr lang="en-US"/>
          </a:p>
        </p:txBody>
      </p:sp>
    </p:spTree>
    <p:extLst>
      <p:ext uri="{BB962C8B-B14F-4D97-AF65-F5344CB8AC3E}">
        <p14:creationId xmlns:p14="http://schemas.microsoft.com/office/powerpoint/2010/main" val="2240485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600" dirty="0" smtClean="0"/>
              <a:t>Cultivate your creativity</a:t>
            </a:r>
            <a:endParaRPr lang="en-US" sz="1000" dirty="0"/>
          </a:p>
        </p:txBody>
      </p:sp>
      <p:sp>
        <p:nvSpPr>
          <p:cNvPr id="3" name="Content Placeholder 2"/>
          <p:cNvSpPr>
            <a:spLocks noGrp="1"/>
          </p:cNvSpPr>
          <p:nvPr>
            <p:ph idx="1"/>
          </p:nvPr>
        </p:nvSpPr>
        <p:spPr>
          <a:xfrm>
            <a:off x="907471" y="3733800"/>
            <a:ext cx="8229600" cy="5091545"/>
          </a:xfrm>
        </p:spPr>
        <p:txBody>
          <a:bodyPr>
            <a:normAutofit/>
          </a:bodyPr>
          <a:lstStyle/>
          <a:p>
            <a:pPr marL="914400" lvl="2" indent="0">
              <a:buNone/>
            </a:pPr>
            <a:endParaRPr lang="en-US" sz="1200" dirty="0" smtClean="0"/>
          </a:p>
          <a:p>
            <a:pPr marL="0" indent="0">
              <a:buNone/>
            </a:pPr>
            <a:endParaRPr lang="en-US" sz="1600"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1" y="152400"/>
            <a:ext cx="762000" cy="11430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1399" y="5470236"/>
            <a:ext cx="1721427" cy="1311563"/>
          </a:xfrm>
          <a:prstGeom prst="rect">
            <a:avLst/>
          </a:prstGeom>
        </p:spPr>
      </p:pic>
      <p:sp>
        <p:nvSpPr>
          <p:cNvPr id="8" name="Content Placeholder 2"/>
          <p:cNvSpPr txBox="1">
            <a:spLocks/>
          </p:cNvSpPr>
          <p:nvPr/>
        </p:nvSpPr>
        <p:spPr>
          <a:xfrm>
            <a:off x="495300" y="1447800"/>
            <a:ext cx="8229600" cy="5015345"/>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smtClean="0"/>
              <a:t>Go back to the drawing board</a:t>
            </a:r>
          </a:p>
          <a:p>
            <a:pPr lvl="1"/>
            <a:r>
              <a:rPr lang="en-US" sz="1600" dirty="0" smtClean="0"/>
              <a:t>the safety of the “ tried and true”  often keeps us from attempting something new</a:t>
            </a:r>
          </a:p>
          <a:p>
            <a:pPr lvl="1"/>
            <a:r>
              <a:rPr lang="en-US" sz="1600" dirty="0" smtClean="0"/>
              <a:t>Sometimes a fresh start can inspire creativity</a:t>
            </a:r>
          </a:p>
          <a:p>
            <a:pPr lvl="1"/>
            <a:endParaRPr lang="en-US" sz="1600" dirty="0"/>
          </a:p>
          <a:p>
            <a:r>
              <a:rPr lang="en-US" sz="2000" dirty="0" smtClean="0"/>
              <a:t>Use “creative sparks”</a:t>
            </a:r>
          </a:p>
          <a:p>
            <a:pPr lvl="1"/>
            <a:r>
              <a:rPr lang="en-US" sz="1600" dirty="0" smtClean="0"/>
              <a:t>look for inspiration and then take time to share it</a:t>
            </a:r>
          </a:p>
          <a:p>
            <a:pPr lvl="1"/>
            <a:endParaRPr lang="en-US" sz="1600" dirty="0"/>
          </a:p>
          <a:p>
            <a:r>
              <a:rPr lang="en-US" sz="2000" dirty="0" smtClean="0"/>
              <a:t>Break the rules</a:t>
            </a:r>
          </a:p>
          <a:p>
            <a:pPr lvl="1"/>
            <a:r>
              <a:rPr lang="en-US" sz="1600" dirty="0" smtClean="0"/>
              <a:t>challenge conventional wisdom</a:t>
            </a:r>
          </a:p>
          <a:p>
            <a:pPr lvl="1"/>
            <a:endParaRPr lang="en-US" sz="1600" dirty="0"/>
          </a:p>
          <a:p>
            <a:r>
              <a:rPr lang="en-US" sz="2000" dirty="0" smtClean="0"/>
              <a:t>Add and subtract</a:t>
            </a:r>
          </a:p>
          <a:p>
            <a:pPr lvl="1"/>
            <a:r>
              <a:rPr lang="en-US" sz="1600" dirty="0" smtClean="0"/>
              <a:t>give more of what your customers want, and get rid of what they don’t want</a:t>
            </a:r>
          </a:p>
          <a:p>
            <a:pPr lvl="1"/>
            <a:endParaRPr lang="en-US" sz="1600" dirty="0"/>
          </a:p>
          <a:p>
            <a:r>
              <a:rPr lang="en-US" sz="2000" dirty="0" smtClean="0"/>
              <a:t>View the problem through a different lens</a:t>
            </a:r>
          </a:p>
          <a:p>
            <a:pPr lvl="1"/>
            <a:r>
              <a:rPr lang="en-US" sz="1600" dirty="0" smtClean="0"/>
              <a:t>look into how other people have solved a problem  and adapt their </a:t>
            </a:r>
          </a:p>
          <a:p>
            <a:pPr marL="457200" lvl="1" indent="0">
              <a:buNone/>
            </a:pPr>
            <a:r>
              <a:rPr lang="en-US" sz="1600" dirty="0"/>
              <a:t> </a:t>
            </a:r>
            <a:r>
              <a:rPr lang="en-US" sz="1600" dirty="0" smtClean="0"/>
              <a:t>     solutions to your work</a:t>
            </a:r>
          </a:p>
        </p:txBody>
      </p:sp>
      <p:sp>
        <p:nvSpPr>
          <p:cNvPr id="5" name="Footer Placeholder 4"/>
          <p:cNvSpPr>
            <a:spLocks noGrp="1"/>
          </p:cNvSpPr>
          <p:nvPr>
            <p:ph type="ftr" sz="quarter" idx="11"/>
          </p:nvPr>
        </p:nvSpPr>
        <p:spPr/>
        <p:txBody>
          <a:bodyPr/>
          <a:lstStyle/>
          <a:p>
            <a:r>
              <a:rPr lang="en-US" smtClean="0"/>
              <a:t>Dean Capps - April 2014</a:t>
            </a:r>
            <a:endParaRPr lang="en-US"/>
          </a:p>
        </p:txBody>
      </p:sp>
    </p:spTree>
    <p:extLst>
      <p:ext uri="{BB962C8B-B14F-4D97-AF65-F5344CB8AC3E}">
        <p14:creationId xmlns:p14="http://schemas.microsoft.com/office/powerpoint/2010/main" val="16775712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600" dirty="0" smtClean="0"/>
              <a:t>Cultivate your creativity</a:t>
            </a:r>
            <a:endParaRPr lang="en-US" sz="1000" dirty="0"/>
          </a:p>
        </p:txBody>
      </p:sp>
      <p:sp>
        <p:nvSpPr>
          <p:cNvPr id="3" name="Content Placeholder 2"/>
          <p:cNvSpPr>
            <a:spLocks noGrp="1"/>
          </p:cNvSpPr>
          <p:nvPr>
            <p:ph idx="1"/>
          </p:nvPr>
        </p:nvSpPr>
        <p:spPr>
          <a:xfrm>
            <a:off x="907471" y="3733800"/>
            <a:ext cx="8229600" cy="5091545"/>
          </a:xfrm>
        </p:spPr>
        <p:txBody>
          <a:bodyPr>
            <a:normAutofit/>
          </a:bodyPr>
          <a:lstStyle/>
          <a:p>
            <a:pPr marL="914400" lvl="2" indent="0">
              <a:buNone/>
            </a:pPr>
            <a:endParaRPr lang="en-US" sz="1200" dirty="0" smtClean="0"/>
          </a:p>
          <a:p>
            <a:pPr marL="0" indent="0">
              <a:buNone/>
            </a:pPr>
            <a:endParaRPr lang="en-US" sz="1600"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1" y="152400"/>
            <a:ext cx="762000" cy="11430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1399" y="5470236"/>
            <a:ext cx="1721427" cy="1311563"/>
          </a:xfrm>
          <a:prstGeom prst="rect">
            <a:avLst/>
          </a:prstGeom>
        </p:spPr>
      </p:pic>
      <p:sp>
        <p:nvSpPr>
          <p:cNvPr id="8" name="Content Placeholder 2"/>
          <p:cNvSpPr txBox="1">
            <a:spLocks/>
          </p:cNvSpPr>
          <p:nvPr/>
        </p:nvSpPr>
        <p:spPr>
          <a:xfrm>
            <a:off x="495300" y="1447800"/>
            <a:ext cx="8229600" cy="501534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smtClean="0"/>
              <a:t>Convert your ideas into actions</a:t>
            </a:r>
          </a:p>
          <a:p>
            <a:pPr lvl="1"/>
            <a:r>
              <a:rPr lang="en-US" sz="1600" dirty="0"/>
              <a:t>t</a:t>
            </a:r>
            <a:r>
              <a:rPr lang="en-US" sz="1600" dirty="0" smtClean="0"/>
              <a:t>ake an idea from concept to practice</a:t>
            </a:r>
          </a:p>
          <a:p>
            <a:pPr lvl="1"/>
            <a:r>
              <a:rPr lang="en-US" sz="1600" dirty="0" err="1" smtClean="0"/>
              <a:t>WWTLL</a:t>
            </a:r>
            <a:r>
              <a:rPr lang="en-US" sz="1600" dirty="0" smtClean="0"/>
              <a:t> -  what would that look like</a:t>
            </a:r>
          </a:p>
          <a:p>
            <a:pPr lvl="1"/>
            <a:r>
              <a:rPr lang="en-US" sz="1600" dirty="0" smtClean="0"/>
              <a:t>the above question forces you to define the inputs and outputs-the things you need to do to get the results you desire</a:t>
            </a:r>
          </a:p>
          <a:p>
            <a:pPr lvl="1"/>
            <a:endParaRPr lang="en-US" sz="1600" dirty="0"/>
          </a:p>
          <a:p>
            <a:r>
              <a:rPr lang="en-US" sz="2000" dirty="0" smtClean="0"/>
              <a:t>Shake it up!</a:t>
            </a:r>
          </a:p>
          <a:p>
            <a:pPr lvl="1"/>
            <a:r>
              <a:rPr lang="en-US" sz="1600" dirty="0" smtClean="0"/>
              <a:t>mundane routines are the enemies of creativity</a:t>
            </a:r>
          </a:p>
          <a:p>
            <a:pPr lvl="1"/>
            <a:r>
              <a:rPr lang="en-US" sz="1600" dirty="0" smtClean="0"/>
              <a:t>intentionally change things up</a:t>
            </a:r>
          </a:p>
          <a:p>
            <a:pPr lvl="1"/>
            <a:r>
              <a:rPr lang="en-US" sz="1600" dirty="0" smtClean="0"/>
              <a:t>periodically doing things differently will spur creativity</a:t>
            </a:r>
          </a:p>
          <a:p>
            <a:pPr lvl="1"/>
            <a:endParaRPr lang="en-US" sz="1600" dirty="0" smtClean="0"/>
          </a:p>
        </p:txBody>
      </p:sp>
      <p:sp>
        <p:nvSpPr>
          <p:cNvPr id="5" name="Footer Placeholder 4"/>
          <p:cNvSpPr>
            <a:spLocks noGrp="1"/>
          </p:cNvSpPr>
          <p:nvPr>
            <p:ph type="ftr" sz="quarter" idx="11"/>
          </p:nvPr>
        </p:nvSpPr>
        <p:spPr/>
        <p:txBody>
          <a:bodyPr/>
          <a:lstStyle/>
          <a:p>
            <a:r>
              <a:rPr lang="en-US" smtClean="0"/>
              <a:t>Dean Capps - April 2014</a:t>
            </a:r>
            <a:endParaRPr lang="en-US"/>
          </a:p>
        </p:txBody>
      </p:sp>
    </p:spTree>
    <p:extLst>
      <p:ext uri="{BB962C8B-B14F-4D97-AF65-F5344CB8AC3E}">
        <p14:creationId xmlns:p14="http://schemas.microsoft.com/office/powerpoint/2010/main" val="3284256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600" dirty="0" smtClean="0"/>
              <a:t>Develop your difference</a:t>
            </a:r>
            <a:endParaRPr lang="en-US" sz="1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1" y="152400"/>
            <a:ext cx="762000" cy="11430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1399" y="5470236"/>
            <a:ext cx="1721427" cy="1311563"/>
          </a:xfrm>
          <a:prstGeom prst="rect">
            <a:avLst/>
          </a:prstGeom>
        </p:spPr>
      </p:pic>
      <p:sp>
        <p:nvSpPr>
          <p:cNvPr id="8" name="Content Placeholder 2"/>
          <p:cNvSpPr txBox="1">
            <a:spLocks/>
          </p:cNvSpPr>
          <p:nvPr/>
        </p:nvSpPr>
        <p:spPr>
          <a:xfrm>
            <a:off x="495300" y="1447800"/>
            <a:ext cx="8229600" cy="5015345"/>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smtClean="0"/>
              <a:t>When it comes to our jobs, be actually have two choices to make:</a:t>
            </a:r>
          </a:p>
          <a:p>
            <a:pPr lvl="1"/>
            <a:r>
              <a:rPr lang="en-US" sz="1200" dirty="0" smtClean="0"/>
              <a:t>Will we do meaningful work?</a:t>
            </a:r>
          </a:p>
          <a:p>
            <a:pPr lvl="1"/>
            <a:r>
              <a:rPr lang="en-US" sz="1200" dirty="0" smtClean="0"/>
              <a:t>Will we make our work meaningful in the way we do it?</a:t>
            </a:r>
          </a:p>
          <a:p>
            <a:pPr lvl="1"/>
            <a:endParaRPr lang="en-US" sz="1200" dirty="0" smtClean="0"/>
          </a:p>
          <a:p>
            <a:r>
              <a:rPr lang="en-US" sz="2000" dirty="0" smtClean="0"/>
              <a:t>Nobody is neutral</a:t>
            </a:r>
          </a:p>
          <a:p>
            <a:pPr lvl="1"/>
            <a:r>
              <a:rPr lang="en-US" sz="1200" dirty="0" smtClean="0"/>
              <a:t>Indifference is the enemy off initiative. According to the Fred principles, indifferent is the opposite of making a difference</a:t>
            </a:r>
          </a:p>
          <a:p>
            <a:pPr lvl="1"/>
            <a:r>
              <a:rPr lang="en-US" sz="1200" dirty="0" smtClean="0"/>
              <a:t>Being a Fred is about choosing to make a positive difference.  </a:t>
            </a:r>
          </a:p>
          <a:p>
            <a:pPr lvl="1"/>
            <a:r>
              <a:rPr lang="en-US" sz="1200" dirty="0" smtClean="0"/>
              <a:t>Thinking proactively about how to make a bigger, better difference is at the heart of the Fred philosophy</a:t>
            </a:r>
          </a:p>
          <a:p>
            <a:pPr lvl="1"/>
            <a:endParaRPr lang="en-US" sz="1200" dirty="0" smtClean="0"/>
          </a:p>
          <a:p>
            <a:r>
              <a:rPr lang="en-US" sz="2000" dirty="0" smtClean="0"/>
              <a:t>What about “Them” (The naysayers, critics, and curmudgeons)</a:t>
            </a:r>
          </a:p>
          <a:p>
            <a:pPr lvl="1"/>
            <a:r>
              <a:rPr lang="en-US" sz="1600" dirty="0" smtClean="0"/>
              <a:t>We all have a choice:</a:t>
            </a:r>
          </a:p>
          <a:p>
            <a:pPr lvl="2"/>
            <a:r>
              <a:rPr lang="en-US" sz="1200" dirty="0"/>
              <a:t> </a:t>
            </a:r>
            <a:r>
              <a:rPr lang="en-US" sz="1200" dirty="0" smtClean="0"/>
              <a:t>bow to the critics  and  join them in mediocrity or </a:t>
            </a:r>
          </a:p>
          <a:p>
            <a:pPr lvl="2"/>
            <a:r>
              <a:rPr lang="en-US" sz="1200" dirty="0"/>
              <a:t> </a:t>
            </a:r>
            <a:r>
              <a:rPr lang="en-US" sz="1200" dirty="0" smtClean="0"/>
              <a:t>live by your own values</a:t>
            </a:r>
          </a:p>
          <a:p>
            <a:pPr lvl="2"/>
            <a:endParaRPr lang="en-US" sz="1200" dirty="0"/>
          </a:p>
          <a:p>
            <a:r>
              <a:rPr lang="en-US" sz="2000" dirty="0" smtClean="0"/>
              <a:t>The difference between </a:t>
            </a:r>
            <a:r>
              <a:rPr lang="en-US" sz="2000" i="1" u="sng" dirty="0" smtClean="0"/>
              <a:t>a</a:t>
            </a:r>
            <a:r>
              <a:rPr lang="en-US" sz="2000" dirty="0" smtClean="0"/>
              <a:t> difference and </a:t>
            </a:r>
            <a:r>
              <a:rPr lang="en-US" sz="2000" i="1" u="sng" dirty="0" smtClean="0"/>
              <a:t>your</a:t>
            </a:r>
            <a:r>
              <a:rPr lang="en-US" sz="2000" dirty="0" smtClean="0"/>
              <a:t> difference</a:t>
            </a:r>
          </a:p>
          <a:p>
            <a:pPr lvl="1"/>
            <a:r>
              <a:rPr lang="en-US" sz="1300" dirty="0" smtClean="0"/>
              <a:t>In order to be a Fred, it is not enough just to make a positive difference</a:t>
            </a:r>
          </a:p>
          <a:p>
            <a:pPr lvl="1"/>
            <a:r>
              <a:rPr lang="en-US" sz="1300" dirty="0" smtClean="0"/>
              <a:t>Being if Fred means making a signature difference</a:t>
            </a:r>
          </a:p>
          <a:p>
            <a:pPr lvl="1"/>
            <a:r>
              <a:rPr lang="en-US" sz="1300" dirty="0" smtClean="0"/>
              <a:t>applying your particular talents while at the same time addressing the </a:t>
            </a:r>
          </a:p>
          <a:p>
            <a:pPr marL="457200" lvl="1" indent="0">
              <a:buNone/>
            </a:pPr>
            <a:r>
              <a:rPr lang="en-US" sz="1300" dirty="0"/>
              <a:t> </a:t>
            </a:r>
            <a:r>
              <a:rPr lang="en-US" sz="1300" dirty="0" smtClean="0"/>
              <a:t>       specific needs in our environment is the way to make a signature </a:t>
            </a:r>
          </a:p>
          <a:p>
            <a:pPr marL="457200" lvl="1" indent="0">
              <a:buNone/>
            </a:pPr>
            <a:r>
              <a:rPr lang="en-US" sz="1300" dirty="0"/>
              <a:t> </a:t>
            </a:r>
            <a:r>
              <a:rPr lang="en-US" sz="1300" dirty="0" smtClean="0"/>
              <a:t>       difference</a:t>
            </a:r>
          </a:p>
        </p:txBody>
      </p:sp>
      <p:sp>
        <p:nvSpPr>
          <p:cNvPr id="3" name="Footer Placeholder 2"/>
          <p:cNvSpPr>
            <a:spLocks noGrp="1"/>
          </p:cNvSpPr>
          <p:nvPr>
            <p:ph type="ftr" sz="quarter" idx="11"/>
          </p:nvPr>
        </p:nvSpPr>
        <p:spPr/>
        <p:txBody>
          <a:bodyPr/>
          <a:lstStyle/>
          <a:p>
            <a:r>
              <a:rPr lang="en-US" smtClean="0"/>
              <a:t>Dean Capps - April 2014</a:t>
            </a:r>
            <a:endParaRPr lang="en-US"/>
          </a:p>
        </p:txBody>
      </p:sp>
    </p:spTree>
    <p:extLst>
      <p:ext uri="{BB962C8B-B14F-4D97-AF65-F5344CB8AC3E}">
        <p14:creationId xmlns:p14="http://schemas.microsoft.com/office/powerpoint/2010/main" val="24206286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600" dirty="0" smtClean="0"/>
              <a:t>Discovering your signature difference</a:t>
            </a:r>
            <a:endParaRPr lang="en-US" sz="1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1" y="152400"/>
            <a:ext cx="762000" cy="11430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1399" y="5470236"/>
            <a:ext cx="1721427" cy="1311563"/>
          </a:xfrm>
          <a:prstGeom prst="rect">
            <a:avLst/>
          </a:prstGeom>
        </p:spPr>
      </p:pic>
      <p:sp>
        <p:nvSpPr>
          <p:cNvPr id="8" name="Content Placeholder 2"/>
          <p:cNvSpPr txBox="1">
            <a:spLocks/>
          </p:cNvSpPr>
          <p:nvPr/>
        </p:nvSpPr>
        <p:spPr>
          <a:xfrm>
            <a:off x="495300" y="1447800"/>
            <a:ext cx="8229600" cy="501534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smtClean="0"/>
              <a:t>What is your unique style?</a:t>
            </a:r>
          </a:p>
          <a:p>
            <a:pPr lvl="1"/>
            <a:r>
              <a:rPr lang="en-US" sz="1600" dirty="0" smtClean="0"/>
              <a:t>When people describe you, what other words they often use?</a:t>
            </a:r>
          </a:p>
          <a:p>
            <a:pPr lvl="1"/>
            <a:r>
              <a:rPr lang="en-US" sz="1600" dirty="0" smtClean="0"/>
              <a:t>Think of your signature  difference as the difference you want to make, but also as an extension of what makes you different</a:t>
            </a:r>
          </a:p>
          <a:p>
            <a:pPr lvl="1"/>
            <a:endParaRPr lang="en-US" sz="1600" dirty="0" smtClean="0"/>
          </a:p>
          <a:p>
            <a:r>
              <a:rPr lang="en-US" sz="2000" dirty="0" smtClean="0"/>
              <a:t>What are your signature strengths?</a:t>
            </a:r>
          </a:p>
          <a:p>
            <a:pPr lvl="1"/>
            <a:r>
              <a:rPr lang="en-US" sz="1600" dirty="0" smtClean="0"/>
              <a:t>Knowing your strengths and talents will give you some clues as to the ways you can make the most significant difference</a:t>
            </a:r>
          </a:p>
          <a:p>
            <a:pPr lvl="1"/>
            <a:endParaRPr lang="en-US" sz="1600" dirty="0"/>
          </a:p>
          <a:p>
            <a:r>
              <a:rPr lang="en-US" sz="2000" dirty="0" smtClean="0"/>
              <a:t>What are your true passions?</a:t>
            </a:r>
          </a:p>
          <a:p>
            <a:pPr lvl="1"/>
            <a:r>
              <a:rPr lang="en-US" sz="1600" dirty="0" smtClean="0"/>
              <a:t>Our passions can be more than our hobbies;  they can be fuel to make a true difference in our world</a:t>
            </a:r>
          </a:p>
          <a:p>
            <a:pPr lvl="1"/>
            <a:endParaRPr lang="en-US" sz="1600" dirty="0"/>
          </a:p>
          <a:p>
            <a:r>
              <a:rPr lang="en-US" sz="2000" dirty="0" smtClean="0"/>
              <a:t>What do you want to be remembered for?</a:t>
            </a:r>
          </a:p>
          <a:p>
            <a:pPr lvl="1"/>
            <a:r>
              <a:rPr lang="en-US" sz="1600" dirty="0" smtClean="0"/>
              <a:t>After you identify what you want your legacy to be, ask yourself “</a:t>
            </a:r>
            <a:r>
              <a:rPr lang="en-US" sz="1600" i="1" dirty="0" smtClean="0"/>
              <a:t>What </a:t>
            </a:r>
          </a:p>
          <a:p>
            <a:pPr marL="457200" lvl="1" indent="0">
              <a:buNone/>
            </a:pPr>
            <a:r>
              <a:rPr lang="en-US" sz="1600" i="1" dirty="0"/>
              <a:t> </a:t>
            </a:r>
            <a:r>
              <a:rPr lang="en-US" sz="1600" i="1" dirty="0" smtClean="0"/>
              <a:t>     did I do to build my legacy today?</a:t>
            </a:r>
            <a:r>
              <a:rPr lang="en-US" sz="1600" dirty="0" smtClean="0"/>
              <a:t>”</a:t>
            </a:r>
          </a:p>
        </p:txBody>
      </p:sp>
      <p:sp>
        <p:nvSpPr>
          <p:cNvPr id="3" name="Footer Placeholder 2"/>
          <p:cNvSpPr>
            <a:spLocks noGrp="1"/>
          </p:cNvSpPr>
          <p:nvPr>
            <p:ph type="ftr" sz="quarter" idx="11"/>
          </p:nvPr>
        </p:nvSpPr>
        <p:spPr/>
        <p:txBody>
          <a:bodyPr/>
          <a:lstStyle/>
          <a:p>
            <a:r>
              <a:rPr lang="en-US" smtClean="0"/>
              <a:t>Dean Capps - April 2014</a:t>
            </a:r>
            <a:endParaRPr lang="en-US"/>
          </a:p>
        </p:txBody>
      </p:sp>
    </p:spTree>
    <p:extLst>
      <p:ext uri="{BB962C8B-B14F-4D97-AF65-F5344CB8AC3E}">
        <p14:creationId xmlns:p14="http://schemas.microsoft.com/office/powerpoint/2010/main" val="1506955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600" dirty="0" smtClean="0"/>
              <a:t>Why be normal?</a:t>
            </a:r>
            <a:r>
              <a:rPr lang="en-US" dirty="0" smtClean="0"/>
              <a:t>	</a:t>
            </a:r>
            <a:endParaRPr lang="en-US" dirty="0"/>
          </a:p>
        </p:txBody>
      </p:sp>
      <p:sp>
        <p:nvSpPr>
          <p:cNvPr id="3" name="Content Placeholder 2"/>
          <p:cNvSpPr>
            <a:spLocks noGrp="1"/>
          </p:cNvSpPr>
          <p:nvPr>
            <p:ph idx="1"/>
          </p:nvPr>
        </p:nvSpPr>
        <p:spPr>
          <a:xfrm>
            <a:off x="457200" y="1600201"/>
            <a:ext cx="8229600" cy="2209800"/>
          </a:xfrm>
        </p:spPr>
        <p:txBody>
          <a:bodyPr>
            <a:normAutofit/>
          </a:bodyPr>
          <a:lstStyle/>
          <a:p>
            <a:r>
              <a:rPr lang="en-US" sz="2400" dirty="0" smtClean="0"/>
              <a:t>“Normal” is what we get used to</a:t>
            </a:r>
          </a:p>
          <a:p>
            <a:r>
              <a:rPr lang="en-US" sz="2400" dirty="0" smtClean="0"/>
              <a:t>Aspire higher – If you want more out of life</a:t>
            </a:r>
          </a:p>
          <a:p>
            <a:pPr lvl="1"/>
            <a:r>
              <a:rPr lang="en-US" sz="2000" dirty="0"/>
              <a:t>G</a:t>
            </a:r>
            <a:r>
              <a:rPr lang="en-US" sz="2000" dirty="0" smtClean="0"/>
              <a:t>o for more</a:t>
            </a:r>
          </a:p>
          <a:p>
            <a:pPr lvl="1"/>
            <a:r>
              <a:rPr lang="en-US" sz="2000" dirty="0" smtClean="0"/>
              <a:t>Raise your expectations</a:t>
            </a:r>
          </a:p>
          <a:p>
            <a:pPr lvl="1"/>
            <a:r>
              <a:rPr lang="en-US" sz="2000" dirty="0" smtClean="0"/>
              <a:t>Settle up, rather than settle down</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1" y="152400"/>
            <a:ext cx="762000" cy="114300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91399" y="5470236"/>
            <a:ext cx="1721427" cy="1311563"/>
          </a:xfrm>
          <a:prstGeom prst="rect">
            <a:avLst/>
          </a:prstGeom>
        </p:spPr>
      </p:pic>
      <p:sp>
        <p:nvSpPr>
          <p:cNvPr id="8" name="TextBox 7"/>
          <p:cNvSpPr txBox="1"/>
          <p:nvPr/>
        </p:nvSpPr>
        <p:spPr>
          <a:xfrm>
            <a:off x="2057400" y="3962400"/>
            <a:ext cx="5029200" cy="523220"/>
          </a:xfrm>
          <a:prstGeom prst="rect">
            <a:avLst/>
          </a:prstGeom>
          <a:noFill/>
        </p:spPr>
        <p:txBody>
          <a:bodyPr wrap="square" rtlCol="0">
            <a:spAutoFit/>
          </a:bodyPr>
          <a:lstStyle/>
          <a:p>
            <a:r>
              <a:rPr lang="en-US" sz="2800" dirty="0" smtClean="0">
                <a:solidFill>
                  <a:srgbClr val="FF0000"/>
                </a:solidFill>
                <a:latin typeface="Algerian" panose="04020705040A02060702" pitchFamily="82" charset="0"/>
              </a:rPr>
              <a:t>Recalibrate to be great!</a:t>
            </a:r>
            <a:endParaRPr lang="en-US" sz="2800" dirty="0">
              <a:solidFill>
                <a:srgbClr val="FF0000"/>
              </a:solidFill>
              <a:latin typeface="Algerian" panose="04020705040A02060702" pitchFamily="82" charset="0"/>
            </a:endParaRPr>
          </a:p>
        </p:txBody>
      </p:sp>
      <p:sp>
        <p:nvSpPr>
          <p:cNvPr id="5" name="Footer Placeholder 4"/>
          <p:cNvSpPr>
            <a:spLocks noGrp="1"/>
          </p:cNvSpPr>
          <p:nvPr>
            <p:ph type="ftr" sz="quarter" idx="11"/>
          </p:nvPr>
        </p:nvSpPr>
        <p:spPr/>
        <p:txBody>
          <a:bodyPr/>
          <a:lstStyle/>
          <a:p>
            <a:r>
              <a:rPr lang="en-US" sz="800" dirty="0" smtClean="0"/>
              <a:t>Dean Capps - April 2014</a:t>
            </a:r>
            <a:endParaRPr lang="en-US" sz="800" dirty="0"/>
          </a:p>
        </p:txBody>
      </p:sp>
    </p:spTree>
    <p:extLst>
      <p:ext uri="{BB962C8B-B14F-4D97-AF65-F5344CB8AC3E}">
        <p14:creationId xmlns:p14="http://schemas.microsoft.com/office/powerpoint/2010/main" val="29754101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600" dirty="0" smtClean="0"/>
              <a:t>Develop your difference</a:t>
            </a:r>
            <a:endParaRPr lang="en-US" sz="1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1" y="152400"/>
            <a:ext cx="762000" cy="11430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1399" y="5470236"/>
            <a:ext cx="1721427" cy="1311563"/>
          </a:xfrm>
          <a:prstGeom prst="rect">
            <a:avLst/>
          </a:prstGeom>
        </p:spPr>
      </p:pic>
      <p:sp>
        <p:nvSpPr>
          <p:cNvPr id="8" name="Content Placeholder 2"/>
          <p:cNvSpPr txBox="1">
            <a:spLocks/>
          </p:cNvSpPr>
          <p:nvPr/>
        </p:nvSpPr>
        <p:spPr>
          <a:xfrm>
            <a:off x="495300" y="1447801"/>
            <a:ext cx="8229600" cy="2667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smtClean="0"/>
              <a:t>Give people something to talk about</a:t>
            </a:r>
          </a:p>
          <a:p>
            <a:pPr lvl="1"/>
            <a:r>
              <a:rPr lang="en-US" sz="1600" dirty="0" smtClean="0"/>
              <a:t>People are always going to talk.</a:t>
            </a:r>
          </a:p>
          <a:p>
            <a:pPr lvl="1"/>
            <a:r>
              <a:rPr lang="en-US" sz="1600" dirty="0" smtClean="0"/>
              <a:t>As part of developing your signature difference,  create something for people to talk about</a:t>
            </a:r>
          </a:p>
          <a:p>
            <a:pPr lvl="1"/>
            <a:endParaRPr lang="en-US" sz="1600" dirty="0"/>
          </a:p>
          <a:p>
            <a:r>
              <a:rPr lang="en-US" sz="2000" dirty="0" smtClean="0"/>
              <a:t>Be intentionally extraordinary</a:t>
            </a:r>
          </a:p>
          <a:p>
            <a:pPr lvl="1"/>
            <a:r>
              <a:rPr lang="en-US" sz="1600" dirty="0" smtClean="0"/>
              <a:t>The extraordinary does not happen by accident.  Being intentional about how you live and the kind of difference you want to make is the first step toward becoming extraordinary</a:t>
            </a:r>
          </a:p>
        </p:txBody>
      </p:sp>
      <p:sp>
        <p:nvSpPr>
          <p:cNvPr id="3" name="Oval 2"/>
          <p:cNvSpPr/>
          <p:nvPr/>
        </p:nvSpPr>
        <p:spPr>
          <a:xfrm>
            <a:off x="2286000" y="4114800"/>
            <a:ext cx="2514600" cy="2362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733800" y="4139727"/>
            <a:ext cx="2514600" cy="224896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514600" y="4790182"/>
            <a:ext cx="1028700" cy="954107"/>
          </a:xfrm>
          <a:prstGeom prst="rect">
            <a:avLst/>
          </a:prstGeom>
          <a:noFill/>
        </p:spPr>
        <p:txBody>
          <a:bodyPr wrap="square" rtlCol="0">
            <a:spAutoFit/>
          </a:bodyPr>
          <a:lstStyle/>
          <a:p>
            <a:r>
              <a:rPr lang="en-US" sz="1400" dirty="0" smtClean="0"/>
              <a:t>My style, strength and passions</a:t>
            </a:r>
            <a:endParaRPr lang="en-US" sz="1400" dirty="0"/>
          </a:p>
        </p:txBody>
      </p:sp>
      <p:sp>
        <p:nvSpPr>
          <p:cNvPr id="10" name="TextBox 9"/>
          <p:cNvSpPr txBox="1"/>
          <p:nvPr/>
        </p:nvSpPr>
        <p:spPr>
          <a:xfrm>
            <a:off x="3771900" y="4801841"/>
            <a:ext cx="1028700" cy="738664"/>
          </a:xfrm>
          <a:prstGeom prst="rect">
            <a:avLst/>
          </a:prstGeom>
          <a:noFill/>
        </p:spPr>
        <p:txBody>
          <a:bodyPr wrap="square" rtlCol="0">
            <a:spAutoFit/>
          </a:bodyPr>
          <a:lstStyle/>
          <a:p>
            <a:r>
              <a:rPr lang="en-US" sz="1400" dirty="0" smtClean="0"/>
              <a:t>My signature differences</a:t>
            </a:r>
            <a:endParaRPr lang="en-US" sz="1400" dirty="0"/>
          </a:p>
        </p:txBody>
      </p:sp>
      <p:sp>
        <p:nvSpPr>
          <p:cNvPr id="11" name="TextBox 10"/>
          <p:cNvSpPr txBox="1"/>
          <p:nvPr/>
        </p:nvSpPr>
        <p:spPr>
          <a:xfrm>
            <a:off x="4953000" y="4876800"/>
            <a:ext cx="1028700" cy="738664"/>
          </a:xfrm>
          <a:prstGeom prst="rect">
            <a:avLst/>
          </a:prstGeom>
          <a:noFill/>
        </p:spPr>
        <p:txBody>
          <a:bodyPr wrap="square" rtlCol="0">
            <a:spAutoFit/>
          </a:bodyPr>
          <a:lstStyle/>
          <a:p>
            <a:r>
              <a:rPr lang="en-US" sz="1400" dirty="0" smtClean="0"/>
              <a:t>The needs I see around me</a:t>
            </a:r>
            <a:endParaRPr lang="en-US" sz="1400" dirty="0"/>
          </a:p>
        </p:txBody>
      </p:sp>
      <p:sp>
        <p:nvSpPr>
          <p:cNvPr id="6" name="Footer Placeholder 5"/>
          <p:cNvSpPr>
            <a:spLocks noGrp="1"/>
          </p:cNvSpPr>
          <p:nvPr>
            <p:ph type="ftr" sz="quarter" idx="11"/>
          </p:nvPr>
        </p:nvSpPr>
        <p:spPr/>
        <p:txBody>
          <a:bodyPr/>
          <a:lstStyle/>
          <a:p>
            <a:r>
              <a:rPr lang="en-US" smtClean="0"/>
              <a:t>Dean Capps - April 2014</a:t>
            </a:r>
            <a:endParaRPr lang="en-US"/>
          </a:p>
        </p:txBody>
      </p:sp>
    </p:spTree>
    <p:extLst>
      <p:ext uri="{BB962C8B-B14F-4D97-AF65-F5344CB8AC3E}">
        <p14:creationId xmlns:p14="http://schemas.microsoft.com/office/powerpoint/2010/main" val="3849982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600" dirty="0" smtClean="0"/>
              <a:t>Build better relationships</a:t>
            </a:r>
            <a:endParaRPr lang="en-US" sz="1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1" y="152400"/>
            <a:ext cx="762000" cy="11430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1399" y="5470236"/>
            <a:ext cx="1721427" cy="1311563"/>
          </a:xfrm>
          <a:prstGeom prst="rect">
            <a:avLst/>
          </a:prstGeom>
        </p:spPr>
      </p:pic>
      <p:sp>
        <p:nvSpPr>
          <p:cNvPr id="8" name="Content Placeholder 2"/>
          <p:cNvSpPr txBox="1">
            <a:spLocks/>
          </p:cNvSpPr>
          <p:nvPr/>
        </p:nvSpPr>
        <p:spPr>
          <a:xfrm>
            <a:off x="495300" y="1447800"/>
            <a:ext cx="8229600" cy="5257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smtClean="0"/>
              <a:t>Six steps to building better relationships</a:t>
            </a:r>
          </a:p>
          <a:p>
            <a:pPr lvl="1"/>
            <a:r>
              <a:rPr lang="en-US" sz="1600" dirty="0" smtClean="0"/>
              <a:t>It isn’t enough to build relationships if you don’t maintain them</a:t>
            </a:r>
          </a:p>
          <a:p>
            <a:pPr lvl="2"/>
            <a:r>
              <a:rPr lang="en-US" sz="1200" dirty="0" smtClean="0"/>
              <a:t>when a service provider seems interested initially but doesn’t maintain the relationship after the sale, the customer feels manipulated.</a:t>
            </a:r>
          </a:p>
          <a:p>
            <a:pPr lvl="2"/>
            <a:endParaRPr lang="en-US" sz="1200" dirty="0" smtClean="0"/>
          </a:p>
          <a:p>
            <a:pPr lvl="1"/>
            <a:r>
              <a:rPr lang="en-US" sz="1600" dirty="0" smtClean="0"/>
              <a:t>It doesn’t have to take much time</a:t>
            </a:r>
          </a:p>
          <a:p>
            <a:pPr lvl="2"/>
            <a:r>
              <a:rPr lang="en-US" sz="1200" dirty="0" smtClean="0"/>
              <a:t>It isn’t about how much time you spend with those in a professional setting but how quickly and authentically you are able to demonstrate your concern and commitment</a:t>
            </a:r>
          </a:p>
          <a:p>
            <a:pPr lvl="2"/>
            <a:endParaRPr lang="en-US" sz="1200" dirty="0" smtClean="0"/>
          </a:p>
          <a:p>
            <a:pPr lvl="1"/>
            <a:r>
              <a:rPr lang="en-US" sz="1600" dirty="0"/>
              <a:t>F</a:t>
            </a:r>
            <a:r>
              <a:rPr lang="en-US" sz="1600" dirty="0" smtClean="0"/>
              <a:t>riendliness is a choice, not a response</a:t>
            </a:r>
          </a:p>
          <a:p>
            <a:pPr lvl="2"/>
            <a:r>
              <a:rPr lang="en-US" sz="1200" dirty="0" smtClean="0"/>
              <a:t>the test of friendliness is the ability to be pleasant to someone who is being unpleasant to you</a:t>
            </a:r>
          </a:p>
          <a:p>
            <a:pPr lvl="2"/>
            <a:endParaRPr lang="en-US" sz="1200" dirty="0" smtClean="0"/>
          </a:p>
          <a:p>
            <a:pPr lvl="1"/>
            <a:r>
              <a:rPr lang="en-US" sz="1600" dirty="0" smtClean="0"/>
              <a:t>Employees rarely treat customers better than their employer treats them</a:t>
            </a:r>
          </a:p>
          <a:p>
            <a:pPr lvl="2"/>
            <a:r>
              <a:rPr lang="en-US" sz="1200" dirty="0" smtClean="0"/>
              <a:t>treating employees differently than you expect them to treat customers is shortsighted, if not delusional</a:t>
            </a:r>
          </a:p>
          <a:p>
            <a:pPr lvl="2"/>
            <a:endParaRPr lang="en-US" sz="1200" dirty="0" smtClean="0"/>
          </a:p>
          <a:p>
            <a:pPr lvl="1"/>
            <a:r>
              <a:rPr lang="en-US" sz="1600" dirty="0" smtClean="0"/>
              <a:t>Nice isn’t enough if you are not competent</a:t>
            </a:r>
          </a:p>
          <a:p>
            <a:pPr lvl="2"/>
            <a:r>
              <a:rPr lang="en-US" sz="1200" dirty="0" smtClean="0"/>
              <a:t>after the competency expectation is met, a relationship is the icing on the cake </a:t>
            </a:r>
          </a:p>
          <a:p>
            <a:pPr lvl="2"/>
            <a:endParaRPr lang="en-US" sz="1200" dirty="0" smtClean="0"/>
          </a:p>
          <a:p>
            <a:pPr lvl="1"/>
            <a:r>
              <a:rPr lang="en-US" sz="1600" dirty="0" smtClean="0"/>
              <a:t>Relationships aren’t built in a day</a:t>
            </a:r>
          </a:p>
          <a:p>
            <a:pPr lvl="2"/>
            <a:r>
              <a:rPr lang="en-US" sz="1200" dirty="0" smtClean="0"/>
              <a:t>you build relationships over time by giving those we interact with our consistent and </a:t>
            </a:r>
          </a:p>
          <a:p>
            <a:pPr marL="914400" lvl="2" indent="0">
              <a:buNone/>
            </a:pPr>
            <a:r>
              <a:rPr lang="en-US" sz="1200" dirty="0"/>
              <a:t> </a:t>
            </a:r>
            <a:r>
              <a:rPr lang="en-US" sz="1200" dirty="0" smtClean="0"/>
              <a:t>      undivided attention</a:t>
            </a:r>
          </a:p>
        </p:txBody>
      </p:sp>
      <p:sp>
        <p:nvSpPr>
          <p:cNvPr id="3" name="Footer Placeholder 2"/>
          <p:cNvSpPr>
            <a:spLocks noGrp="1"/>
          </p:cNvSpPr>
          <p:nvPr>
            <p:ph type="ftr" sz="quarter" idx="11"/>
          </p:nvPr>
        </p:nvSpPr>
        <p:spPr/>
        <p:txBody>
          <a:bodyPr/>
          <a:lstStyle/>
          <a:p>
            <a:r>
              <a:rPr lang="en-US" smtClean="0"/>
              <a:t>Dean Capps - April 2014</a:t>
            </a:r>
            <a:endParaRPr lang="en-US"/>
          </a:p>
        </p:txBody>
      </p:sp>
    </p:spTree>
    <p:extLst>
      <p:ext uri="{BB962C8B-B14F-4D97-AF65-F5344CB8AC3E}">
        <p14:creationId xmlns:p14="http://schemas.microsoft.com/office/powerpoint/2010/main" val="22769727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600" dirty="0" smtClean="0"/>
              <a:t>Build better relationships</a:t>
            </a:r>
            <a:endParaRPr lang="en-US" sz="1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1" y="152400"/>
            <a:ext cx="762000" cy="11430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1399" y="5470236"/>
            <a:ext cx="1721427" cy="1311563"/>
          </a:xfrm>
          <a:prstGeom prst="rect">
            <a:avLst/>
          </a:prstGeom>
        </p:spPr>
      </p:pic>
      <p:sp>
        <p:nvSpPr>
          <p:cNvPr id="8" name="Content Placeholder 2"/>
          <p:cNvSpPr txBox="1">
            <a:spLocks/>
          </p:cNvSpPr>
          <p:nvPr/>
        </p:nvSpPr>
        <p:spPr>
          <a:xfrm>
            <a:off x="495300" y="1447800"/>
            <a:ext cx="8229600" cy="501534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smtClean="0"/>
              <a:t>Five surprising words of building better relationships</a:t>
            </a:r>
          </a:p>
          <a:p>
            <a:pPr lvl="1"/>
            <a:r>
              <a:rPr lang="en-US" sz="1600" dirty="0" smtClean="0"/>
              <a:t>Love</a:t>
            </a:r>
          </a:p>
          <a:p>
            <a:pPr lvl="2"/>
            <a:r>
              <a:rPr lang="en-US" sz="1400" dirty="0"/>
              <a:t>l</a:t>
            </a:r>
            <a:r>
              <a:rPr lang="en-US" sz="1400" dirty="0" smtClean="0"/>
              <a:t>ove in the work place is about treating people with dignity and respect</a:t>
            </a:r>
          </a:p>
          <a:p>
            <a:pPr lvl="1"/>
            <a:r>
              <a:rPr lang="en-US" sz="1800" dirty="0" smtClean="0"/>
              <a:t>Redemption</a:t>
            </a:r>
          </a:p>
          <a:p>
            <a:pPr lvl="2"/>
            <a:r>
              <a:rPr lang="en-US" sz="1400" dirty="0" smtClean="0"/>
              <a:t>redemption can transform relationships. It is about recovering something that was lost at some cost to yourself -  whether through your actions, words, or money</a:t>
            </a:r>
          </a:p>
          <a:p>
            <a:pPr lvl="1"/>
            <a:r>
              <a:rPr lang="en-US" sz="1800" dirty="0" smtClean="0"/>
              <a:t>Mercy</a:t>
            </a:r>
          </a:p>
          <a:p>
            <a:pPr lvl="2"/>
            <a:r>
              <a:rPr lang="en-US" sz="1400" dirty="0" smtClean="0"/>
              <a:t>assume the best about others and extend the benefit of the doubt before we know them</a:t>
            </a:r>
          </a:p>
          <a:p>
            <a:pPr lvl="1"/>
            <a:r>
              <a:rPr lang="en-US" sz="1800" dirty="0" smtClean="0"/>
              <a:t>Grace</a:t>
            </a:r>
          </a:p>
          <a:p>
            <a:pPr lvl="2"/>
            <a:r>
              <a:rPr lang="en-US" sz="1400" dirty="0" smtClean="0"/>
              <a:t>grace is about giving people what they don’t deserve-extending unmerited favor</a:t>
            </a:r>
          </a:p>
          <a:p>
            <a:pPr lvl="2"/>
            <a:r>
              <a:rPr lang="en-US" sz="1400" dirty="0" smtClean="0"/>
              <a:t>a gift given in grace will delight the one who receives it, as well as the one who gives it</a:t>
            </a:r>
          </a:p>
          <a:p>
            <a:pPr lvl="1"/>
            <a:r>
              <a:rPr lang="en-US" sz="1800" dirty="0" smtClean="0"/>
              <a:t>Compassion</a:t>
            </a:r>
          </a:p>
          <a:p>
            <a:pPr lvl="2"/>
            <a:r>
              <a:rPr lang="en-US" sz="1400" dirty="0" smtClean="0"/>
              <a:t>a feeling that is accompanied by a strong desire to alleviate suffering</a:t>
            </a:r>
          </a:p>
          <a:p>
            <a:pPr lvl="1"/>
            <a:endParaRPr lang="en-US" sz="1800" dirty="0" smtClean="0"/>
          </a:p>
        </p:txBody>
      </p:sp>
      <p:sp>
        <p:nvSpPr>
          <p:cNvPr id="3" name="Footer Placeholder 2"/>
          <p:cNvSpPr>
            <a:spLocks noGrp="1"/>
          </p:cNvSpPr>
          <p:nvPr>
            <p:ph type="ftr" sz="quarter" idx="11"/>
          </p:nvPr>
        </p:nvSpPr>
        <p:spPr/>
        <p:txBody>
          <a:bodyPr/>
          <a:lstStyle/>
          <a:p>
            <a:r>
              <a:rPr lang="en-US" smtClean="0"/>
              <a:t>Dean Capps - April 2014</a:t>
            </a:r>
            <a:endParaRPr lang="en-US"/>
          </a:p>
        </p:txBody>
      </p:sp>
    </p:spTree>
    <p:extLst>
      <p:ext uri="{BB962C8B-B14F-4D97-AF65-F5344CB8AC3E}">
        <p14:creationId xmlns:p14="http://schemas.microsoft.com/office/powerpoint/2010/main" val="4432573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600" dirty="0" smtClean="0"/>
              <a:t>Elevate the experience</a:t>
            </a:r>
            <a:endParaRPr lang="en-US" sz="1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1" y="152400"/>
            <a:ext cx="762000" cy="11430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1399" y="5470236"/>
            <a:ext cx="1721427" cy="1311563"/>
          </a:xfrm>
          <a:prstGeom prst="rect">
            <a:avLst/>
          </a:prstGeom>
        </p:spPr>
      </p:pic>
      <p:sp>
        <p:nvSpPr>
          <p:cNvPr id="8" name="Content Placeholder 2"/>
          <p:cNvSpPr txBox="1">
            <a:spLocks/>
          </p:cNvSpPr>
          <p:nvPr/>
        </p:nvSpPr>
        <p:spPr>
          <a:xfrm>
            <a:off x="495300" y="1447800"/>
            <a:ext cx="8229600" cy="501534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smtClean="0"/>
              <a:t>The </a:t>
            </a:r>
            <a:r>
              <a:rPr lang="en-US" sz="2000" i="1" dirty="0" smtClean="0"/>
              <a:t>elevated experience</a:t>
            </a:r>
            <a:r>
              <a:rPr lang="en-US" sz="2000" dirty="0" smtClean="0"/>
              <a:t> - Doing things the Fred way creates a different kind of experience with the people you meet, work with, and serve</a:t>
            </a:r>
          </a:p>
          <a:p>
            <a:endParaRPr lang="en-US" sz="2000" dirty="0"/>
          </a:p>
          <a:p>
            <a:r>
              <a:rPr lang="en-US" sz="2000" dirty="0" smtClean="0"/>
              <a:t>The four-way test often elevated experience</a:t>
            </a:r>
          </a:p>
          <a:p>
            <a:pPr lvl="1"/>
            <a:r>
              <a:rPr lang="en-US" sz="1800" dirty="0" smtClean="0"/>
              <a:t>your customers are surprised-in a good way</a:t>
            </a:r>
          </a:p>
          <a:p>
            <a:pPr lvl="1"/>
            <a:r>
              <a:rPr lang="en-US" sz="1800" dirty="0" smtClean="0"/>
              <a:t>they are happier after the experience than they were before</a:t>
            </a:r>
          </a:p>
          <a:p>
            <a:pPr lvl="1"/>
            <a:r>
              <a:rPr lang="en-US" sz="1800" dirty="0" smtClean="0"/>
              <a:t>they feel they’ve received value</a:t>
            </a:r>
          </a:p>
          <a:p>
            <a:pPr lvl="1"/>
            <a:r>
              <a:rPr lang="en-US" sz="1800" dirty="0" smtClean="0"/>
              <a:t>they want to tell others about their experience</a:t>
            </a:r>
          </a:p>
        </p:txBody>
      </p:sp>
      <p:sp>
        <p:nvSpPr>
          <p:cNvPr id="3" name="Footer Placeholder 2"/>
          <p:cNvSpPr>
            <a:spLocks noGrp="1"/>
          </p:cNvSpPr>
          <p:nvPr>
            <p:ph type="ftr" sz="quarter" idx="11"/>
          </p:nvPr>
        </p:nvSpPr>
        <p:spPr/>
        <p:txBody>
          <a:bodyPr/>
          <a:lstStyle/>
          <a:p>
            <a:r>
              <a:rPr lang="en-US" smtClean="0"/>
              <a:t>Dean Capps - April 2014</a:t>
            </a:r>
            <a:endParaRPr lang="en-US"/>
          </a:p>
        </p:txBody>
      </p:sp>
    </p:spTree>
    <p:extLst>
      <p:ext uri="{BB962C8B-B14F-4D97-AF65-F5344CB8AC3E}">
        <p14:creationId xmlns:p14="http://schemas.microsoft.com/office/powerpoint/2010/main" val="22162341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600" dirty="0" smtClean="0"/>
              <a:t>Elevate the experience</a:t>
            </a:r>
            <a:endParaRPr lang="en-US" sz="1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1" y="152400"/>
            <a:ext cx="762000" cy="11430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1399" y="5470236"/>
            <a:ext cx="1721427" cy="1311563"/>
          </a:xfrm>
          <a:prstGeom prst="rect">
            <a:avLst/>
          </a:prstGeom>
        </p:spPr>
      </p:pic>
      <p:sp>
        <p:nvSpPr>
          <p:cNvPr id="8" name="Content Placeholder 2"/>
          <p:cNvSpPr txBox="1">
            <a:spLocks/>
          </p:cNvSpPr>
          <p:nvPr/>
        </p:nvSpPr>
        <p:spPr>
          <a:xfrm>
            <a:off x="495300" y="1447800"/>
            <a:ext cx="8229600" cy="501534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smtClean="0"/>
              <a:t>The best proof of your commitment to customers is to create a rare experience – </a:t>
            </a:r>
            <a:r>
              <a:rPr lang="en-US" sz="2000" dirty="0" err="1" smtClean="0"/>
              <a:t>C.A.R.E</a:t>
            </a:r>
            <a:r>
              <a:rPr lang="en-US" sz="2000" dirty="0" smtClean="0"/>
              <a:t>. </a:t>
            </a:r>
          </a:p>
          <a:p>
            <a:r>
              <a:rPr lang="en-US" sz="2000" dirty="0" smtClean="0"/>
              <a:t>There are eight ways to elevate the experiences you provide and to really </a:t>
            </a:r>
            <a:r>
              <a:rPr lang="en-US" sz="1800" dirty="0" err="1"/>
              <a:t>C.A.R.E</a:t>
            </a:r>
            <a:r>
              <a:rPr lang="en-US" sz="1800" dirty="0"/>
              <a:t>. </a:t>
            </a:r>
            <a:endParaRPr lang="en-US" sz="1800" dirty="0" smtClean="0"/>
          </a:p>
          <a:p>
            <a:pPr lvl="1"/>
            <a:r>
              <a:rPr lang="en-US" sz="1400" dirty="0" smtClean="0"/>
              <a:t>eliminate worry – reassure those you serve by taking out (or rather on) the worry</a:t>
            </a:r>
          </a:p>
          <a:p>
            <a:pPr lvl="1"/>
            <a:r>
              <a:rPr lang="en-US" sz="1400" dirty="0"/>
              <a:t>b</a:t>
            </a:r>
            <a:r>
              <a:rPr lang="en-US" sz="1400" dirty="0" smtClean="0"/>
              <a:t>e involved before, during, and after – provide a great service after a sale is complete</a:t>
            </a:r>
          </a:p>
          <a:p>
            <a:pPr lvl="1"/>
            <a:r>
              <a:rPr lang="en-US" sz="1400" dirty="0" smtClean="0"/>
              <a:t>pay attention to details</a:t>
            </a:r>
          </a:p>
          <a:p>
            <a:pPr lvl="1"/>
            <a:r>
              <a:rPr lang="en-US" sz="1400" dirty="0" smtClean="0"/>
              <a:t>involve others appropriately  in ways that they will appreciate</a:t>
            </a:r>
          </a:p>
          <a:p>
            <a:pPr lvl="1"/>
            <a:r>
              <a:rPr lang="en-US" sz="1400" dirty="0" smtClean="0"/>
              <a:t>fabricate fun -  entertainment elevates the experience when it happens in a nontraditional environment</a:t>
            </a:r>
          </a:p>
          <a:p>
            <a:pPr lvl="1"/>
            <a:r>
              <a:rPr lang="en-US" sz="1400" dirty="0" smtClean="0"/>
              <a:t>look for problems to solve -  are there some simple measures that would elevate your customer’s experience?</a:t>
            </a:r>
          </a:p>
          <a:p>
            <a:pPr lvl="1"/>
            <a:r>
              <a:rPr lang="en-US" sz="1400" dirty="0" smtClean="0"/>
              <a:t>offer added information -  you probably know more about your business than your customers do. Sharing a little inside information will elevate their experience, as well as their opinion of you and your company</a:t>
            </a:r>
          </a:p>
          <a:p>
            <a:pPr lvl="1"/>
            <a:r>
              <a:rPr lang="en-US" sz="1400" dirty="0" smtClean="0"/>
              <a:t>anticipate your customer’s needs -  the best Fred’s anticipate needs and solve </a:t>
            </a:r>
          </a:p>
          <a:p>
            <a:pPr marL="457200" lvl="1" indent="0">
              <a:buNone/>
            </a:pPr>
            <a:r>
              <a:rPr lang="en-US" sz="1400" dirty="0"/>
              <a:t> </a:t>
            </a:r>
            <a:r>
              <a:rPr lang="en-US" sz="1400" dirty="0" smtClean="0"/>
              <a:t>      problems in advance</a:t>
            </a:r>
          </a:p>
        </p:txBody>
      </p:sp>
      <p:sp>
        <p:nvSpPr>
          <p:cNvPr id="3" name="Footer Placeholder 2"/>
          <p:cNvSpPr>
            <a:spLocks noGrp="1"/>
          </p:cNvSpPr>
          <p:nvPr>
            <p:ph type="ftr" sz="quarter" idx="11"/>
          </p:nvPr>
        </p:nvSpPr>
        <p:spPr/>
        <p:txBody>
          <a:bodyPr/>
          <a:lstStyle/>
          <a:p>
            <a:r>
              <a:rPr lang="en-US" smtClean="0"/>
              <a:t>Dean Capps - April 2014</a:t>
            </a:r>
            <a:endParaRPr lang="en-US"/>
          </a:p>
        </p:txBody>
      </p:sp>
    </p:spTree>
    <p:extLst>
      <p:ext uri="{BB962C8B-B14F-4D97-AF65-F5344CB8AC3E}">
        <p14:creationId xmlns:p14="http://schemas.microsoft.com/office/powerpoint/2010/main" val="17708179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600" dirty="0" smtClean="0"/>
              <a:t>Renew your resolve</a:t>
            </a:r>
            <a:endParaRPr lang="en-US" sz="1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1" y="152400"/>
            <a:ext cx="762000" cy="11430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1399" y="5470236"/>
            <a:ext cx="1721427" cy="1311563"/>
          </a:xfrm>
          <a:prstGeom prst="rect">
            <a:avLst/>
          </a:prstGeom>
        </p:spPr>
      </p:pic>
      <p:sp>
        <p:nvSpPr>
          <p:cNvPr id="8" name="Content Placeholder 2"/>
          <p:cNvSpPr txBox="1">
            <a:spLocks/>
          </p:cNvSpPr>
          <p:nvPr/>
        </p:nvSpPr>
        <p:spPr>
          <a:xfrm>
            <a:off x="495300" y="1447800"/>
            <a:ext cx="8229600" cy="501534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smtClean="0"/>
              <a:t>Staying the same just isn’t enough</a:t>
            </a:r>
          </a:p>
          <a:p>
            <a:pPr lvl="1"/>
            <a:r>
              <a:rPr lang="en-US" sz="1600" dirty="0" smtClean="0"/>
              <a:t>Success is a moving target</a:t>
            </a:r>
          </a:p>
          <a:p>
            <a:pPr lvl="1"/>
            <a:r>
              <a:rPr lang="en-US" sz="1600" dirty="0" smtClean="0"/>
              <a:t>people’s experience of past great service  leads to rising expectations</a:t>
            </a:r>
          </a:p>
          <a:p>
            <a:r>
              <a:rPr lang="en-US" sz="2000" dirty="0" smtClean="0"/>
              <a:t>Ways to renew your resolve</a:t>
            </a:r>
          </a:p>
          <a:p>
            <a:pPr lvl="1"/>
            <a:r>
              <a:rPr lang="en-US" sz="1600" dirty="0" smtClean="0"/>
              <a:t>decide to be happy here and now</a:t>
            </a:r>
          </a:p>
          <a:p>
            <a:pPr lvl="2"/>
            <a:r>
              <a:rPr lang="en-US" sz="1200" dirty="0" smtClean="0"/>
              <a:t>you can either change your lot in life or accept it</a:t>
            </a:r>
          </a:p>
          <a:p>
            <a:pPr lvl="2"/>
            <a:r>
              <a:rPr lang="en-US" sz="1200" dirty="0" smtClean="0"/>
              <a:t>if you cannot change it then you are down to one option: accept it</a:t>
            </a:r>
          </a:p>
          <a:p>
            <a:pPr lvl="2"/>
            <a:r>
              <a:rPr lang="en-US" sz="1200" dirty="0" smtClean="0"/>
              <a:t>the way we accept it makes all the difference</a:t>
            </a:r>
          </a:p>
          <a:p>
            <a:pPr lvl="1"/>
            <a:r>
              <a:rPr lang="en-US" sz="1600" dirty="0" smtClean="0"/>
              <a:t>try something different</a:t>
            </a:r>
          </a:p>
          <a:p>
            <a:pPr lvl="2"/>
            <a:r>
              <a:rPr lang="en-US" sz="1200" dirty="0" smtClean="0"/>
              <a:t>people often change jobs to find happiness. However, if you’re not happy now a different job probably won’t make you happy either</a:t>
            </a:r>
          </a:p>
          <a:p>
            <a:pPr lvl="2"/>
            <a:r>
              <a:rPr lang="en-US" sz="1200" dirty="0" smtClean="0"/>
              <a:t>a better alternative might be to do your current job differently</a:t>
            </a:r>
          </a:p>
          <a:p>
            <a:pPr lvl="1"/>
            <a:r>
              <a:rPr lang="en-US" sz="1600" dirty="0" smtClean="0"/>
              <a:t>remind yourself regularly to be a Fred</a:t>
            </a:r>
          </a:p>
          <a:p>
            <a:pPr lvl="2"/>
            <a:r>
              <a:rPr lang="en-US" sz="1200" dirty="0" smtClean="0"/>
              <a:t> stamp it into your memory-literally</a:t>
            </a:r>
          </a:p>
          <a:p>
            <a:pPr lvl="2"/>
            <a:r>
              <a:rPr lang="en-US" sz="1200" dirty="0"/>
              <a:t> </a:t>
            </a:r>
            <a:r>
              <a:rPr lang="en-US" sz="1200" dirty="0" smtClean="0"/>
              <a:t>let Fred become music to your ears</a:t>
            </a:r>
          </a:p>
          <a:p>
            <a:pPr lvl="2"/>
            <a:r>
              <a:rPr lang="en-US" sz="1200" dirty="0"/>
              <a:t> </a:t>
            </a:r>
            <a:r>
              <a:rPr lang="en-US" sz="1200" dirty="0" smtClean="0"/>
              <a:t>learn from the Fred’s of the past</a:t>
            </a:r>
          </a:p>
          <a:p>
            <a:pPr lvl="2"/>
            <a:r>
              <a:rPr lang="en-US" sz="1200" dirty="0"/>
              <a:t> </a:t>
            </a:r>
            <a:r>
              <a:rPr lang="en-US" sz="1200" dirty="0" smtClean="0"/>
              <a:t>recognize the Fred’s you encounter each day</a:t>
            </a:r>
          </a:p>
          <a:p>
            <a:pPr lvl="2"/>
            <a:r>
              <a:rPr lang="en-US" sz="1200" dirty="0"/>
              <a:t> </a:t>
            </a:r>
            <a:r>
              <a:rPr lang="en-US" sz="1200" dirty="0" smtClean="0"/>
              <a:t>review regularly</a:t>
            </a:r>
          </a:p>
          <a:p>
            <a:pPr marL="914400" lvl="2" indent="0">
              <a:buNone/>
            </a:pPr>
            <a:endParaRPr lang="en-US" sz="1200" dirty="0" smtClean="0"/>
          </a:p>
          <a:p>
            <a:pPr lvl="2"/>
            <a:endParaRPr lang="en-US" sz="1200" dirty="0" smtClean="0"/>
          </a:p>
        </p:txBody>
      </p:sp>
      <p:sp>
        <p:nvSpPr>
          <p:cNvPr id="3" name="Footer Placeholder 2"/>
          <p:cNvSpPr>
            <a:spLocks noGrp="1"/>
          </p:cNvSpPr>
          <p:nvPr>
            <p:ph type="ftr" sz="quarter" idx="11"/>
          </p:nvPr>
        </p:nvSpPr>
        <p:spPr/>
        <p:txBody>
          <a:bodyPr/>
          <a:lstStyle/>
          <a:p>
            <a:r>
              <a:rPr lang="en-US" smtClean="0"/>
              <a:t>Dean Capps - April 2014</a:t>
            </a:r>
            <a:endParaRPr lang="en-US"/>
          </a:p>
        </p:txBody>
      </p:sp>
    </p:spTree>
    <p:extLst>
      <p:ext uri="{BB962C8B-B14F-4D97-AF65-F5344CB8AC3E}">
        <p14:creationId xmlns:p14="http://schemas.microsoft.com/office/powerpoint/2010/main" val="408328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600" dirty="0" smtClean="0"/>
              <a:t>Renew your resolve</a:t>
            </a:r>
            <a:endParaRPr lang="en-US" sz="1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1" y="152400"/>
            <a:ext cx="762000" cy="11430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1399" y="5470236"/>
            <a:ext cx="1721427" cy="1311563"/>
          </a:xfrm>
          <a:prstGeom prst="rect">
            <a:avLst/>
          </a:prstGeom>
        </p:spPr>
      </p:pic>
      <p:sp>
        <p:nvSpPr>
          <p:cNvPr id="8" name="Content Placeholder 2"/>
          <p:cNvSpPr txBox="1">
            <a:spLocks/>
          </p:cNvSpPr>
          <p:nvPr/>
        </p:nvSpPr>
        <p:spPr>
          <a:xfrm>
            <a:off x="495300" y="1447800"/>
            <a:ext cx="8229600" cy="501534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a:t>Ways to renew your </a:t>
            </a:r>
            <a:r>
              <a:rPr lang="en-US" sz="2000" dirty="0" smtClean="0"/>
              <a:t>resolve </a:t>
            </a:r>
            <a:r>
              <a:rPr lang="en-US" sz="1200" dirty="0" smtClean="0"/>
              <a:t>(continued)</a:t>
            </a:r>
          </a:p>
          <a:p>
            <a:pPr lvl="1"/>
            <a:r>
              <a:rPr lang="en-US" sz="1600" dirty="0" smtClean="0"/>
              <a:t>Rethink your perspective</a:t>
            </a:r>
          </a:p>
          <a:p>
            <a:pPr lvl="2"/>
            <a:r>
              <a:rPr lang="en-US" sz="1200" dirty="0" smtClean="0"/>
              <a:t>take some time for reflection</a:t>
            </a:r>
          </a:p>
          <a:p>
            <a:pPr lvl="2"/>
            <a:r>
              <a:rPr lang="en-US" sz="1200" dirty="0" smtClean="0"/>
              <a:t>moving from a pessimistic outlook to an optimistic one will have an immediate effect on your ability to be a Fred</a:t>
            </a:r>
          </a:p>
          <a:p>
            <a:pPr lvl="1"/>
            <a:r>
              <a:rPr lang="en-US" sz="1600" dirty="0" smtClean="0"/>
              <a:t>Reward yourself</a:t>
            </a:r>
          </a:p>
          <a:p>
            <a:pPr lvl="2"/>
            <a:r>
              <a:rPr lang="en-US" sz="1200" dirty="0"/>
              <a:t> </a:t>
            </a:r>
            <a:r>
              <a:rPr lang="en-US" sz="1200" dirty="0" smtClean="0"/>
              <a:t>every day do two things: something challenging and something fun</a:t>
            </a:r>
          </a:p>
          <a:p>
            <a:pPr lvl="2"/>
            <a:r>
              <a:rPr lang="en-US" sz="1200" dirty="0"/>
              <a:t> </a:t>
            </a:r>
            <a:r>
              <a:rPr lang="en-US" sz="1200" dirty="0" smtClean="0"/>
              <a:t>the first will make you better, and the second will make you happier</a:t>
            </a:r>
          </a:p>
          <a:p>
            <a:pPr lvl="1"/>
            <a:r>
              <a:rPr lang="en-US" sz="1600" dirty="0" smtClean="0"/>
              <a:t>Take time to rest</a:t>
            </a:r>
          </a:p>
          <a:p>
            <a:pPr lvl="2"/>
            <a:r>
              <a:rPr lang="en-US" sz="1200" dirty="0"/>
              <a:t>  </a:t>
            </a:r>
            <a:r>
              <a:rPr lang="en-US" sz="1200" dirty="0" smtClean="0"/>
              <a:t>rest is a critical ingredient for both happiness and productivity</a:t>
            </a:r>
          </a:p>
          <a:p>
            <a:pPr lvl="2"/>
            <a:endParaRPr lang="en-US" sz="1200" dirty="0"/>
          </a:p>
          <a:p>
            <a:r>
              <a:rPr lang="en-US" sz="2000" dirty="0" smtClean="0"/>
              <a:t>You can dent the universe</a:t>
            </a:r>
          </a:p>
          <a:p>
            <a:pPr lvl="1"/>
            <a:r>
              <a:rPr lang="en-US" sz="1600" dirty="0"/>
              <a:t> </a:t>
            </a:r>
            <a:r>
              <a:rPr lang="en-US" sz="1600" dirty="0" smtClean="0"/>
              <a:t>we change the world in various ways  for the people we come in contact with each day</a:t>
            </a:r>
          </a:p>
          <a:p>
            <a:pPr lvl="1"/>
            <a:r>
              <a:rPr lang="en-US" sz="1600" dirty="0"/>
              <a:t> </a:t>
            </a:r>
            <a:r>
              <a:rPr lang="en-US" sz="1600" dirty="0" smtClean="0"/>
              <a:t>it is up to us to decide if that change will be positive or negative</a:t>
            </a:r>
          </a:p>
          <a:p>
            <a:pPr lvl="1"/>
            <a:r>
              <a:rPr lang="en-US" sz="1600" dirty="0"/>
              <a:t>"</a:t>
            </a:r>
            <a:r>
              <a:rPr lang="en-US" sz="1600" i="1" dirty="0"/>
              <a:t>We</a:t>
            </a:r>
            <a:r>
              <a:rPr lang="en-US" sz="1600" dirty="0"/>
              <a:t>'re </a:t>
            </a:r>
            <a:r>
              <a:rPr lang="en-US" sz="1600" i="1" dirty="0"/>
              <a:t>here to put a dent in the universe</a:t>
            </a:r>
            <a:r>
              <a:rPr lang="en-US" sz="1600" dirty="0" smtClean="0"/>
              <a:t>.“ – Steve Jobs</a:t>
            </a:r>
            <a:endParaRPr lang="en-US" sz="1600" dirty="0"/>
          </a:p>
          <a:p>
            <a:pPr marL="914400" lvl="2" indent="0">
              <a:buNone/>
            </a:pPr>
            <a:endParaRPr lang="en-US" sz="1200" dirty="0" smtClean="0"/>
          </a:p>
          <a:p>
            <a:pPr lvl="2"/>
            <a:endParaRPr lang="en-US" sz="1200" dirty="0" smtClean="0"/>
          </a:p>
        </p:txBody>
      </p:sp>
      <p:sp>
        <p:nvSpPr>
          <p:cNvPr id="3" name="Footer Placeholder 2"/>
          <p:cNvSpPr>
            <a:spLocks noGrp="1"/>
          </p:cNvSpPr>
          <p:nvPr>
            <p:ph type="ftr" sz="quarter" idx="11"/>
          </p:nvPr>
        </p:nvSpPr>
        <p:spPr/>
        <p:txBody>
          <a:bodyPr/>
          <a:lstStyle/>
          <a:p>
            <a:r>
              <a:rPr lang="en-US" smtClean="0"/>
              <a:t>Dean Capps - April 2014</a:t>
            </a:r>
            <a:endParaRPr lang="en-US"/>
          </a:p>
        </p:txBody>
      </p:sp>
    </p:spTree>
    <p:extLst>
      <p:ext uri="{BB962C8B-B14F-4D97-AF65-F5344CB8AC3E}">
        <p14:creationId xmlns:p14="http://schemas.microsoft.com/office/powerpoint/2010/main" val="12869537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600" dirty="0" smtClean="0"/>
              <a:t>What if you’re  the head Fred?</a:t>
            </a:r>
            <a:endParaRPr lang="en-US" sz="1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1" y="152400"/>
            <a:ext cx="762000" cy="11430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1399" y="5470236"/>
            <a:ext cx="1721427" cy="1311563"/>
          </a:xfrm>
          <a:prstGeom prst="rect">
            <a:avLst/>
          </a:prstGeom>
        </p:spPr>
      </p:pic>
      <p:sp>
        <p:nvSpPr>
          <p:cNvPr id="8" name="Content Placeholder 2"/>
          <p:cNvSpPr txBox="1">
            <a:spLocks/>
          </p:cNvSpPr>
          <p:nvPr/>
        </p:nvSpPr>
        <p:spPr>
          <a:xfrm>
            <a:off x="495300" y="1447800"/>
            <a:ext cx="8229600" cy="501534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smtClean="0"/>
              <a:t>Leadership</a:t>
            </a:r>
          </a:p>
          <a:p>
            <a:pPr lvl="1"/>
            <a:r>
              <a:rPr lang="en-US" sz="1600" dirty="0" smtClean="0"/>
              <a:t>The first job of leadership is to help people see their significance</a:t>
            </a:r>
          </a:p>
          <a:p>
            <a:pPr lvl="1"/>
            <a:r>
              <a:rPr lang="en-US" sz="1600" dirty="0" smtClean="0"/>
              <a:t>Those who feel insignificant rarely make significant contributions</a:t>
            </a:r>
          </a:p>
          <a:p>
            <a:pPr lvl="1"/>
            <a:r>
              <a:rPr lang="en-US" sz="1600" dirty="0" smtClean="0"/>
              <a:t>The real test of leadership is this: is anyone know anything better because of you?</a:t>
            </a:r>
          </a:p>
          <a:p>
            <a:endParaRPr lang="en-US" sz="2000" dirty="0"/>
          </a:p>
          <a:p>
            <a:r>
              <a:rPr lang="en-US" sz="2000" dirty="0" smtClean="0"/>
              <a:t>How to lead </a:t>
            </a:r>
            <a:r>
              <a:rPr lang="en-US" sz="2000" dirty="0" err="1" smtClean="0"/>
              <a:t>Freds</a:t>
            </a:r>
            <a:endParaRPr lang="en-US" sz="2000" dirty="0" smtClean="0"/>
          </a:p>
          <a:p>
            <a:pPr lvl="1"/>
            <a:r>
              <a:rPr lang="en-US" sz="1600" dirty="0" smtClean="0"/>
              <a:t>lead by example - first be a Fred your self</a:t>
            </a:r>
          </a:p>
          <a:p>
            <a:pPr lvl="1"/>
            <a:r>
              <a:rPr lang="en-US" sz="1600" dirty="0" smtClean="0"/>
              <a:t>start with what’s right instead of what’s wrong</a:t>
            </a:r>
          </a:p>
          <a:p>
            <a:pPr lvl="2"/>
            <a:r>
              <a:rPr lang="en-US" sz="1200" dirty="0"/>
              <a:t> </a:t>
            </a:r>
            <a:r>
              <a:rPr lang="en-US" sz="1200" dirty="0" smtClean="0"/>
              <a:t>you give recognition where it is due</a:t>
            </a:r>
          </a:p>
          <a:p>
            <a:pPr lvl="2"/>
            <a:r>
              <a:rPr lang="en-US" sz="1200" dirty="0"/>
              <a:t> </a:t>
            </a:r>
            <a:r>
              <a:rPr lang="en-US" sz="1200" dirty="0" smtClean="0"/>
              <a:t>you focus the rest of the team on a positive example</a:t>
            </a:r>
          </a:p>
          <a:p>
            <a:pPr lvl="2"/>
            <a:r>
              <a:rPr lang="en-US" sz="1200" dirty="0"/>
              <a:t> </a:t>
            </a:r>
            <a:r>
              <a:rPr lang="en-US" sz="1200" dirty="0" smtClean="0"/>
              <a:t>you feel better about your role as the head Fred</a:t>
            </a:r>
          </a:p>
          <a:p>
            <a:pPr lvl="1"/>
            <a:r>
              <a:rPr lang="en-US" sz="1600" dirty="0"/>
              <a:t>e</a:t>
            </a:r>
            <a:r>
              <a:rPr lang="en-US" sz="1600" dirty="0" smtClean="0"/>
              <a:t>ncourage people to try</a:t>
            </a:r>
          </a:p>
          <a:p>
            <a:pPr lvl="2"/>
            <a:r>
              <a:rPr lang="en-US" sz="1200" dirty="0" smtClean="0"/>
              <a:t>show your employees specifically where they can shine and encourage them to try</a:t>
            </a:r>
          </a:p>
          <a:p>
            <a:pPr lvl="2"/>
            <a:r>
              <a:rPr lang="en-US" sz="1200" dirty="0" smtClean="0"/>
              <a:t>Reward the attempt, not just the outcome</a:t>
            </a:r>
          </a:p>
          <a:p>
            <a:pPr lvl="1"/>
            <a:r>
              <a:rPr lang="en-US" sz="1600" dirty="0"/>
              <a:t> </a:t>
            </a:r>
            <a:r>
              <a:rPr lang="en-US" sz="1600" dirty="0" smtClean="0"/>
              <a:t>ask for and share ideas about how to be like Fred</a:t>
            </a:r>
          </a:p>
          <a:p>
            <a:pPr lvl="2"/>
            <a:r>
              <a:rPr lang="en-US" sz="1200" dirty="0" smtClean="0"/>
              <a:t>get everyone involved in sharing better practices, and set aside times for people to talk </a:t>
            </a:r>
          </a:p>
          <a:p>
            <a:pPr marL="914400" lvl="2" indent="0">
              <a:buNone/>
            </a:pPr>
            <a:r>
              <a:rPr lang="en-US" sz="1200" dirty="0"/>
              <a:t> </a:t>
            </a:r>
            <a:r>
              <a:rPr lang="en-US" sz="1200" dirty="0" smtClean="0"/>
              <a:t>      about what they’ve done  that has worked</a:t>
            </a:r>
          </a:p>
          <a:p>
            <a:pPr lvl="1"/>
            <a:endParaRPr lang="en-US" sz="800" dirty="0" smtClean="0"/>
          </a:p>
          <a:p>
            <a:pPr lvl="2"/>
            <a:endParaRPr lang="en-US" sz="1200" dirty="0" smtClean="0"/>
          </a:p>
        </p:txBody>
      </p:sp>
      <p:sp>
        <p:nvSpPr>
          <p:cNvPr id="3" name="Footer Placeholder 2"/>
          <p:cNvSpPr>
            <a:spLocks noGrp="1"/>
          </p:cNvSpPr>
          <p:nvPr>
            <p:ph type="ftr" sz="quarter" idx="11"/>
          </p:nvPr>
        </p:nvSpPr>
        <p:spPr/>
        <p:txBody>
          <a:bodyPr/>
          <a:lstStyle/>
          <a:p>
            <a:r>
              <a:rPr lang="en-US" smtClean="0"/>
              <a:t>Dean Capps - April 2014</a:t>
            </a:r>
            <a:endParaRPr lang="en-US"/>
          </a:p>
        </p:txBody>
      </p:sp>
    </p:spTree>
    <p:extLst>
      <p:ext uri="{BB962C8B-B14F-4D97-AF65-F5344CB8AC3E}">
        <p14:creationId xmlns:p14="http://schemas.microsoft.com/office/powerpoint/2010/main" val="34784667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600" dirty="0" smtClean="0"/>
              <a:t>What if you’re  the head Fred?</a:t>
            </a:r>
            <a:endParaRPr lang="en-US" sz="1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1" y="152400"/>
            <a:ext cx="762000" cy="11430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1399" y="5470236"/>
            <a:ext cx="1721427" cy="1311563"/>
          </a:xfrm>
          <a:prstGeom prst="rect">
            <a:avLst/>
          </a:prstGeom>
        </p:spPr>
      </p:pic>
      <p:sp>
        <p:nvSpPr>
          <p:cNvPr id="8" name="Content Placeholder 2"/>
          <p:cNvSpPr txBox="1">
            <a:spLocks/>
          </p:cNvSpPr>
          <p:nvPr/>
        </p:nvSpPr>
        <p:spPr>
          <a:xfrm>
            <a:off x="495300" y="1385455"/>
            <a:ext cx="8229600" cy="5015345"/>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smtClean="0"/>
              <a:t>How to lead </a:t>
            </a:r>
            <a:r>
              <a:rPr lang="en-US" sz="2000" dirty="0" err="1" smtClean="0"/>
              <a:t>Freds</a:t>
            </a:r>
            <a:r>
              <a:rPr lang="en-US" sz="2000" dirty="0" smtClean="0"/>
              <a:t> </a:t>
            </a:r>
            <a:r>
              <a:rPr lang="en-US" sz="1200" dirty="0" smtClean="0"/>
              <a:t>(Continued)</a:t>
            </a:r>
          </a:p>
          <a:p>
            <a:pPr lvl="1"/>
            <a:r>
              <a:rPr lang="en-US" sz="1600" dirty="0" smtClean="0"/>
              <a:t>Remove barriers and obstacles</a:t>
            </a:r>
          </a:p>
          <a:p>
            <a:pPr lvl="2"/>
            <a:r>
              <a:rPr lang="en-US" sz="1200" dirty="0" smtClean="0"/>
              <a:t>one of your goals is a leader is to make it as easy as possible for your team members to succeed</a:t>
            </a:r>
          </a:p>
          <a:p>
            <a:pPr lvl="2"/>
            <a:r>
              <a:rPr lang="en-US" sz="1200" dirty="0" smtClean="0"/>
              <a:t>if you have protocols that hinder performance, either remove them or give people a free pass if they break them</a:t>
            </a:r>
          </a:p>
          <a:p>
            <a:pPr lvl="2"/>
            <a:r>
              <a:rPr lang="en-US" sz="1200" dirty="0" smtClean="0"/>
              <a:t>ask your staff to fill in the blank in this statement:</a:t>
            </a:r>
          </a:p>
          <a:p>
            <a:pPr marL="1371600" lvl="3" indent="0">
              <a:buNone/>
            </a:pPr>
            <a:r>
              <a:rPr lang="en-US" sz="1000" dirty="0" smtClean="0"/>
              <a:t>“ The biggest barrier I have to performing better is  _________________________ .”</a:t>
            </a:r>
          </a:p>
          <a:p>
            <a:pPr lvl="1"/>
            <a:r>
              <a:rPr lang="en-US" sz="1800" dirty="0" smtClean="0"/>
              <a:t>Be their champion</a:t>
            </a:r>
          </a:p>
          <a:p>
            <a:pPr lvl="2"/>
            <a:r>
              <a:rPr lang="en-US" sz="1400" dirty="0" smtClean="0"/>
              <a:t>don’t just try to be a hero-make heroes of those around you</a:t>
            </a:r>
          </a:p>
          <a:p>
            <a:pPr lvl="1"/>
            <a:r>
              <a:rPr lang="en-US" sz="1800" dirty="0" smtClean="0"/>
              <a:t>Give them the freedom they need</a:t>
            </a:r>
          </a:p>
          <a:p>
            <a:pPr lvl="2"/>
            <a:r>
              <a:rPr lang="en-US" sz="1400" dirty="0"/>
              <a:t> </a:t>
            </a:r>
            <a:r>
              <a:rPr lang="en-US" sz="1400" dirty="0" smtClean="0"/>
              <a:t>give high performing </a:t>
            </a:r>
            <a:r>
              <a:rPr lang="en-US" sz="1400" dirty="0" err="1" smtClean="0"/>
              <a:t>Freds</a:t>
            </a:r>
            <a:r>
              <a:rPr lang="en-US" sz="1400" dirty="0" smtClean="0"/>
              <a:t> more latitude and freedom to do their work</a:t>
            </a:r>
          </a:p>
          <a:p>
            <a:pPr lvl="2"/>
            <a:r>
              <a:rPr lang="en-US" sz="1400" dirty="0"/>
              <a:t> </a:t>
            </a:r>
            <a:r>
              <a:rPr lang="en-US" sz="1400" dirty="0" smtClean="0"/>
              <a:t>don’t just expect more; recognize and reward more when you get it</a:t>
            </a:r>
          </a:p>
          <a:p>
            <a:pPr lvl="1"/>
            <a:r>
              <a:rPr lang="en-US" sz="1800" dirty="0" smtClean="0"/>
              <a:t>Teach the Fred principles consistently</a:t>
            </a:r>
          </a:p>
          <a:p>
            <a:pPr lvl="2"/>
            <a:r>
              <a:rPr lang="en-US" sz="1400" dirty="0"/>
              <a:t> </a:t>
            </a:r>
            <a:r>
              <a:rPr lang="en-US" sz="1400" dirty="0" smtClean="0"/>
              <a:t>the four basic Fred principles are</a:t>
            </a:r>
          </a:p>
          <a:p>
            <a:pPr lvl="3"/>
            <a:r>
              <a:rPr lang="en-US" sz="1000" dirty="0" smtClean="0">
                <a:solidFill>
                  <a:srgbClr val="FF0000"/>
                </a:solidFill>
                <a:latin typeface="Algerian" panose="04020705040A02060702" pitchFamily="82" charset="0"/>
              </a:rPr>
              <a:t>everyone makes a difference</a:t>
            </a:r>
          </a:p>
          <a:p>
            <a:pPr lvl="3"/>
            <a:r>
              <a:rPr lang="en-US" sz="1000" dirty="0" smtClean="0">
                <a:solidFill>
                  <a:srgbClr val="FF0000"/>
                </a:solidFill>
                <a:latin typeface="Algerian" panose="04020705040A02060702" pitchFamily="82" charset="0"/>
              </a:rPr>
              <a:t>it is all built on relationships</a:t>
            </a:r>
          </a:p>
          <a:p>
            <a:pPr lvl="3"/>
            <a:r>
              <a:rPr lang="en-US" sz="1000" dirty="0" smtClean="0">
                <a:solidFill>
                  <a:srgbClr val="FF0000"/>
                </a:solidFill>
                <a:latin typeface="Algerian" panose="04020705040A02060702" pitchFamily="82" charset="0"/>
              </a:rPr>
              <a:t>you can add value to everything you do</a:t>
            </a:r>
          </a:p>
          <a:p>
            <a:pPr lvl="3"/>
            <a:r>
              <a:rPr lang="en-US" sz="1000" dirty="0" smtClean="0">
                <a:solidFill>
                  <a:srgbClr val="FF0000"/>
                </a:solidFill>
                <a:latin typeface="Algerian" panose="04020705040A02060702" pitchFamily="82" charset="0"/>
              </a:rPr>
              <a:t>you can reinvent yourself continually</a:t>
            </a:r>
          </a:p>
          <a:p>
            <a:pPr lvl="1"/>
            <a:r>
              <a:rPr lang="en-US" sz="1800" dirty="0" smtClean="0"/>
              <a:t>Recognize and reward</a:t>
            </a:r>
          </a:p>
          <a:p>
            <a:pPr lvl="2"/>
            <a:r>
              <a:rPr lang="en-US" sz="1400" dirty="0" smtClean="0"/>
              <a:t>Behavior that is reported tens to be repeated</a:t>
            </a:r>
          </a:p>
          <a:p>
            <a:pPr lvl="1"/>
            <a:r>
              <a:rPr lang="en-US" sz="1800" dirty="0" smtClean="0"/>
              <a:t>Enjoy</a:t>
            </a:r>
          </a:p>
          <a:p>
            <a:pPr lvl="2"/>
            <a:r>
              <a:rPr lang="en-US" sz="1400" dirty="0" smtClean="0"/>
              <a:t>Fred don’t work harder because they have to but because they want to</a:t>
            </a:r>
          </a:p>
          <a:p>
            <a:pPr lvl="2"/>
            <a:r>
              <a:rPr lang="en-US" sz="1400" dirty="0" smtClean="0"/>
              <a:t>Leaders create “want to”  in others</a:t>
            </a:r>
          </a:p>
          <a:p>
            <a:pPr lvl="1"/>
            <a:endParaRPr lang="en-US" sz="800" dirty="0" smtClean="0"/>
          </a:p>
          <a:p>
            <a:pPr lvl="2"/>
            <a:endParaRPr lang="en-US" sz="1200" dirty="0" smtClean="0"/>
          </a:p>
        </p:txBody>
      </p:sp>
      <p:sp>
        <p:nvSpPr>
          <p:cNvPr id="3" name="Footer Placeholder 2"/>
          <p:cNvSpPr>
            <a:spLocks noGrp="1"/>
          </p:cNvSpPr>
          <p:nvPr>
            <p:ph type="ftr" sz="quarter" idx="11"/>
          </p:nvPr>
        </p:nvSpPr>
        <p:spPr/>
        <p:txBody>
          <a:bodyPr/>
          <a:lstStyle/>
          <a:p>
            <a:r>
              <a:rPr lang="en-US" smtClean="0"/>
              <a:t>Dean Capps - April 2014</a:t>
            </a:r>
            <a:endParaRPr lang="en-US"/>
          </a:p>
        </p:txBody>
      </p:sp>
    </p:spTree>
    <p:extLst>
      <p:ext uri="{BB962C8B-B14F-4D97-AF65-F5344CB8AC3E}">
        <p14:creationId xmlns:p14="http://schemas.microsoft.com/office/powerpoint/2010/main" val="24636617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600" dirty="0" smtClean="0"/>
              <a:t>What if you’re  the head Fred?</a:t>
            </a:r>
            <a:endParaRPr lang="en-US" sz="1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1" y="152400"/>
            <a:ext cx="762000" cy="11430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1399" y="5470236"/>
            <a:ext cx="1721427" cy="1311563"/>
          </a:xfrm>
          <a:prstGeom prst="rect">
            <a:avLst/>
          </a:prstGeom>
        </p:spPr>
      </p:pic>
      <p:sp>
        <p:nvSpPr>
          <p:cNvPr id="8" name="Content Placeholder 2"/>
          <p:cNvSpPr txBox="1">
            <a:spLocks/>
          </p:cNvSpPr>
          <p:nvPr/>
        </p:nvSpPr>
        <p:spPr>
          <a:xfrm>
            <a:off x="495300" y="1447800"/>
            <a:ext cx="8229600" cy="501534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smtClean="0"/>
              <a:t>It isn’t about what Fred says</a:t>
            </a:r>
          </a:p>
          <a:p>
            <a:pPr lvl="1"/>
            <a:r>
              <a:rPr lang="en-US" sz="1600" dirty="0" smtClean="0"/>
              <a:t>Integrity is the distance between our lips and our lives</a:t>
            </a:r>
          </a:p>
          <a:p>
            <a:pPr lvl="1"/>
            <a:r>
              <a:rPr lang="en-US" sz="1600" dirty="0" smtClean="0"/>
              <a:t>The most powerful prose and inspirational speaking will be of little use if we can’t back them up with a life well lived,  a life that demonstrates true leadership and the spirit of the extraordinary</a:t>
            </a:r>
          </a:p>
          <a:p>
            <a:pPr lvl="1"/>
            <a:r>
              <a:rPr lang="en-US" sz="1600" dirty="0" smtClean="0"/>
              <a:t>To lead a team of </a:t>
            </a:r>
            <a:r>
              <a:rPr lang="en-US" sz="1600" dirty="0" err="1" smtClean="0"/>
              <a:t>Freds</a:t>
            </a:r>
            <a:r>
              <a:rPr lang="en-US" sz="1600" dirty="0" smtClean="0"/>
              <a:t> – to be a head Fred – you first need to be a Fred yourself</a:t>
            </a:r>
          </a:p>
          <a:p>
            <a:pPr lvl="1"/>
            <a:r>
              <a:rPr lang="en-US" sz="1600" dirty="0" smtClean="0"/>
              <a:t>Communicate clearly with your team and share your ideals, goals and values</a:t>
            </a:r>
          </a:p>
          <a:p>
            <a:pPr lvl="1"/>
            <a:r>
              <a:rPr lang="en-US" sz="1600" dirty="0" smtClean="0"/>
              <a:t>Live them yourself</a:t>
            </a:r>
          </a:p>
          <a:p>
            <a:pPr lvl="1"/>
            <a:r>
              <a:rPr lang="en-US" sz="1600" dirty="0" smtClean="0"/>
              <a:t>Be who you say you are, and your team will become what you want them to be</a:t>
            </a:r>
          </a:p>
          <a:p>
            <a:pPr lvl="1"/>
            <a:endParaRPr lang="en-US" sz="1600" dirty="0"/>
          </a:p>
          <a:p>
            <a:r>
              <a:rPr lang="en-US" sz="2000" dirty="0"/>
              <a:t>Court </a:t>
            </a:r>
            <a:r>
              <a:rPr lang="en-US" sz="2000" dirty="0" err="1"/>
              <a:t>Durkalski</a:t>
            </a:r>
            <a:r>
              <a:rPr lang="en-US" sz="2000" dirty="0"/>
              <a:t> – </a:t>
            </a:r>
            <a:r>
              <a:rPr lang="en-US" sz="2000" dirty="0" err="1"/>
              <a:t>Truline</a:t>
            </a:r>
            <a:r>
              <a:rPr lang="en-US" sz="2000" dirty="0"/>
              <a:t> Industries </a:t>
            </a:r>
          </a:p>
          <a:p>
            <a:pPr lvl="1"/>
            <a:r>
              <a:rPr lang="en-US" sz="1600" dirty="0" smtClean="0"/>
              <a:t>Encourages </a:t>
            </a:r>
            <a:r>
              <a:rPr lang="en-US" sz="1600" dirty="0"/>
              <a:t>employees to bring their problems to work</a:t>
            </a:r>
          </a:p>
          <a:p>
            <a:pPr marL="457200" lvl="1" indent="0">
              <a:buNone/>
            </a:pPr>
            <a:endParaRPr lang="en-US" sz="1600" dirty="0" smtClean="0"/>
          </a:p>
          <a:p>
            <a:pPr lvl="1"/>
            <a:endParaRPr lang="en-US" sz="800" dirty="0" smtClean="0"/>
          </a:p>
          <a:p>
            <a:pPr lvl="2"/>
            <a:endParaRPr lang="en-US" sz="1200" dirty="0" smtClean="0"/>
          </a:p>
        </p:txBody>
      </p:sp>
      <p:sp>
        <p:nvSpPr>
          <p:cNvPr id="3" name="Footer Placeholder 2"/>
          <p:cNvSpPr>
            <a:spLocks noGrp="1"/>
          </p:cNvSpPr>
          <p:nvPr>
            <p:ph type="ftr" sz="quarter" idx="11"/>
          </p:nvPr>
        </p:nvSpPr>
        <p:spPr/>
        <p:txBody>
          <a:bodyPr/>
          <a:lstStyle/>
          <a:p>
            <a:r>
              <a:rPr lang="en-US" smtClean="0"/>
              <a:t>Dean Capps - April 2014</a:t>
            </a:r>
            <a:endParaRPr lang="en-US"/>
          </a:p>
        </p:txBody>
      </p:sp>
    </p:spTree>
    <p:extLst>
      <p:ext uri="{BB962C8B-B14F-4D97-AF65-F5344CB8AC3E}">
        <p14:creationId xmlns:p14="http://schemas.microsoft.com/office/powerpoint/2010/main" val="328918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600" dirty="0" smtClean="0"/>
              <a:t>Pursue extraordinary?</a:t>
            </a:r>
            <a:r>
              <a:rPr lang="en-US" dirty="0" smtClean="0"/>
              <a:t>	</a:t>
            </a:r>
            <a:endParaRPr lang="en-US" dirty="0"/>
          </a:p>
        </p:txBody>
      </p:sp>
      <p:sp>
        <p:nvSpPr>
          <p:cNvPr id="3" name="Content Placeholder 2"/>
          <p:cNvSpPr>
            <a:spLocks noGrp="1"/>
          </p:cNvSpPr>
          <p:nvPr>
            <p:ph idx="1"/>
          </p:nvPr>
        </p:nvSpPr>
        <p:spPr>
          <a:xfrm>
            <a:off x="498765" y="2209800"/>
            <a:ext cx="8229600" cy="4267200"/>
          </a:xfrm>
        </p:spPr>
        <p:txBody>
          <a:bodyPr>
            <a:normAutofit/>
          </a:bodyPr>
          <a:lstStyle/>
          <a:p>
            <a:r>
              <a:rPr lang="en-US" sz="2000" dirty="0" smtClean="0"/>
              <a:t>Being extraordinary is a choice </a:t>
            </a:r>
            <a:r>
              <a:rPr lang="en-US" sz="2000" i="1" u="sng" dirty="0" smtClean="0"/>
              <a:t>you</a:t>
            </a:r>
            <a:r>
              <a:rPr lang="en-US" sz="2000" dirty="0" smtClean="0"/>
              <a:t> have to make</a:t>
            </a:r>
          </a:p>
          <a:p>
            <a:endParaRPr lang="en-US" sz="2000" dirty="0" smtClean="0"/>
          </a:p>
          <a:p>
            <a:r>
              <a:rPr lang="en-US" sz="2000" dirty="0" smtClean="0"/>
              <a:t>No one else can make it for you</a:t>
            </a:r>
          </a:p>
          <a:p>
            <a:pPr lvl="1"/>
            <a:r>
              <a:rPr lang="en-US" sz="1600" dirty="0" smtClean="0"/>
              <a:t>Not your employer</a:t>
            </a:r>
          </a:p>
          <a:p>
            <a:pPr lvl="1"/>
            <a:r>
              <a:rPr lang="en-US" sz="1600" dirty="0" smtClean="0"/>
              <a:t>Not your spouse</a:t>
            </a:r>
          </a:p>
          <a:p>
            <a:pPr lvl="1"/>
            <a:r>
              <a:rPr lang="en-US" sz="1600" dirty="0" smtClean="0"/>
              <a:t>Not your friends</a:t>
            </a:r>
          </a:p>
          <a:p>
            <a:endParaRPr lang="en-US" sz="2000" dirty="0"/>
          </a:p>
          <a:p>
            <a:r>
              <a:rPr lang="en-US" sz="2000" dirty="0" smtClean="0"/>
              <a:t>This is something that you have to pursue yourself</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1" y="152400"/>
            <a:ext cx="762000" cy="11430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1399" y="5470236"/>
            <a:ext cx="1721427" cy="1311563"/>
          </a:xfrm>
          <a:prstGeom prst="rect">
            <a:avLst/>
          </a:prstGeom>
        </p:spPr>
      </p:pic>
      <p:sp>
        <p:nvSpPr>
          <p:cNvPr id="9" name="TextBox 8"/>
          <p:cNvSpPr txBox="1"/>
          <p:nvPr/>
        </p:nvSpPr>
        <p:spPr>
          <a:xfrm>
            <a:off x="1143000" y="1524000"/>
            <a:ext cx="7109112" cy="523220"/>
          </a:xfrm>
          <a:prstGeom prst="rect">
            <a:avLst/>
          </a:prstGeom>
          <a:noFill/>
        </p:spPr>
        <p:txBody>
          <a:bodyPr wrap="square" rtlCol="0">
            <a:spAutoFit/>
          </a:bodyPr>
          <a:lstStyle/>
          <a:p>
            <a:r>
              <a:rPr lang="en-US" sz="2800" dirty="0" smtClean="0">
                <a:latin typeface="French Script MT" panose="03020402040607040605" pitchFamily="66" charset="0"/>
              </a:rPr>
              <a:t>Nobody can prevent you from choosing to be extraordinary.</a:t>
            </a:r>
            <a:endParaRPr lang="en-US" sz="2800" dirty="0">
              <a:latin typeface="French Script MT" panose="03020402040607040605" pitchFamily="66" charset="0"/>
            </a:endParaRPr>
          </a:p>
        </p:txBody>
      </p:sp>
      <p:sp>
        <p:nvSpPr>
          <p:cNvPr id="5" name="Footer Placeholder 4"/>
          <p:cNvSpPr>
            <a:spLocks noGrp="1"/>
          </p:cNvSpPr>
          <p:nvPr>
            <p:ph type="ftr" sz="quarter" idx="11"/>
          </p:nvPr>
        </p:nvSpPr>
        <p:spPr/>
        <p:txBody>
          <a:bodyPr/>
          <a:lstStyle/>
          <a:p>
            <a:r>
              <a:rPr lang="en-US" sz="800" dirty="0" smtClean="0"/>
              <a:t>Dean Capps - April 2014</a:t>
            </a:r>
            <a:endParaRPr lang="en-US" sz="800" dirty="0"/>
          </a:p>
        </p:txBody>
      </p:sp>
    </p:spTree>
    <p:extLst>
      <p:ext uri="{BB962C8B-B14F-4D97-AF65-F5344CB8AC3E}">
        <p14:creationId xmlns:p14="http://schemas.microsoft.com/office/powerpoint/2010/main" val="9400379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600" dirty="0" smtClean="0"/>
              <a:t>Build a team Fred</a:t>
            </a:r>
            <a:endParaRPr lang="en-US" sz="1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1" y="152400"/>
            <a:ext cx="762000" cy="11430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1399" y="5470236"/>
            <a:ext cx="1721427" cy="1311563"/>
          </a:xfrm>
          <a:prstGeom prst="rect">
            <a:avLst/>
          </a:prstGeom>
        </p:spPr>
      </p:pic>
      <p:sp>
        <p:nvSpPr>
          <p:cNvPr id="8" name="Content Placeholder 2"/>
          <p:cNvSpPr txBox="1">
            <a:spLocks/>
          </p:cNvSpPr>
          <p:nvPr/>
        </p:nvSpPr>
        <p:spPr>
          <a:xfrm>
            <a:off x="495300" y="1447800"/>
            <a:ext cx="8229600" cy="501534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smtClean="0"/>
              <a:t>Four things every team needs</a:t>
            </a:r>
          </a:p>
          <a:p>
            <a:pPr lvl="1"/>
            <a:r>
              <a:rPr lang="en-US" sz="1600" dirty="0" smtClean="0"/>
              <a:t>Encouragement</a:t>
            </a:r>
          </a:p>
          <a:p>
            <a:pPr lvl="2"/>
            <a:r>
              <a:rPr lang="en-US" sz="1200" dirty="0" smtClean="0"/>
              <a:t> support your colleagues when you notice the efforts and offer them feedback and encouragement</a:t>
            </a:r>
          </a:p>
          <a:p>
            <a:pPr lvl="1"/>
            <a:r>
              <a:rPr lang="en-US" sz="1600" dirty="0" smtClean="0"/>
              <a:t>Examples</a:t>
            </a:r>
          </a:p>
          <a:p>
            <a:pPr lvl="2"/>
            <a:r>
              <a:rPr lang="en-US" sz="1200" dirty="0"/>
              <a:t> </a:t>
            </a:r>
            <a:r>
              <a:rPr lang="en-US" sz="1200" dirty="0" smtClean="0"/>
              <a:t>look for and describe examples of Fred-like behavior, within and outside your organization</a:t>
            </a:r>
          </a:p>
          <a:p>
            <a:pPr lvl="1"/>
            <a:r>
              <a:rPr lang="en-US" sz="1600" dirty="0" smtClean="0"/>
              <a:t>Ideas</a:t>
            </a:r>
          </a:p>
          <a:p>
            <a:pPr lvl="2"/>
            <a:r>
              <a:rPr lang="en-US" sz="1200" dirty="0" smtClean="0"/>
              <a:t>shared techniques that have worked in your situation</a:t>
            </a:r>
          </a:p>
          <a:p>
            <a:pPr lvl="2"/>
            <a:r>
              <a:rPr lang="en-US" sz="1200" dirty="0" smtClean="0"/>
              <a:t>explain what you have tried, what has worked, what hasn’t worked, and what you would do differently next time</a:t>
            </a:r>
          </a:p>
          <a:p>
            <a:pPr lvl="1"/>
            <a:r>
              <a:rPr lang="en-US" sz="1600" dirty="0" smtClean="0"/>
              <a:t>Recognition</a:t>
            </a:r>
          </a:p>
          <a:p>
            <a:pPr lvl="2"/>
            <a:r>
              <a:rPr lang="en-US" sz="1200" dirty="0" smtClean="0"/>
              <a:t>you get more of what you avoid and less of what you ignore</a:t>
            </a:r>
          </a:p>
          <a:p>
            <a:pPr lvl="1"/>
            <a:endParaRPr lang="en-US" sz="800" dirty="0" smtClean="0"/>
          </a:p>
          <a:p>
            <a:pPr lvl="2"/>
            <a:endParaRPr lang="en-US" sz="1200" dirty="0" smtClean="0"/>
          </a:p>
        </p:txBody>
      </p:sp>
      <p:sp>
        <p:nvSpPr>
          <p:cNvPr id="3" name="Footer Placeholder 2"/>
          <p:cNvSpPr>
            <a:spLocks noGrp="1"/>
          </p:cNvSpPr>
          <p:nvPr>
            <p:ph type="ftr" sz="quarter" idx="11"/>
          </p:nvPr>
        </p:nvSpPr>
        <p:spPr/>
        <p:txBody>
          <a:bodyPr/>
          <a:lstStyle/>
          <a:p>
            <a:r>
              <a:rPr lang="en-US" smtClean="0"/>
              <a:t>Dean Capps - April 2014</a:t>
            </a:r>
            <a:endParaRPr lang="en-US"/>
          </a:p>
        </p:txBody>
      </p:sp>
    </p:spTree>
    <p:extLst>
      <p:ext uri="{BB962C8B-B14F-4D97-AF65-F5344CB8AC3E}">
        <p14:creationId xmlns:p14="http://schemas.microsoft.com/office/powerpoint/2010/main" val="30147864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600" dirty="0" smtClean="0"/>
              <a:t>Build a team Fred</a:t>
            </a:r>
            <a:endParaRPr lang="en-US" sz="1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1" y="152400"/>
            <a:ext cx="762000" cy="11430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1399" y="5470236"/>
            <a:ext cx="1721427" cy="1311563"/>
          </a:xfrm>
          <a:prstGeom prst="rect">
            <a:avLst/>
          </a:prstGeom>
        </p:spPr>
      </p:pic>
      <p:sp>
        <p:nvSpPr>
          <p:cNvPr id="8" name="Content Placeholder 2"/>
          <p:cNvSpPr txBox="1">
            <a:spLocks/>
          </p:cNvSpPr>
          <p:nvPr/>
        </p:nvSpPr>
        <p:spPr>
          <a:xfrm>
            <a:off x="495300" y="1447800"/>
            <a:ext cx="8229600" cy="501534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smtClean="0"/>
              <a:t>How to build a team of </a:t>
            </a:r>
            <a:r>
              <a:rPr lang="en-US" sz="2000" dirty="0" err="1" smtClean="0"/>
              <a:t>Freds</a:t>
            </a:r>
            <a:endParaRPr lang="en-US" sz="2000" dirty="0" smtClean="0"/>
          </a:p>
          <a:p>
            <a:pPr lvl="1"/>
            <a:r>
              <a:rPr lang="en-US" sz="1600" dirty="0" smtClean="0"/>
              <a:t>Hire for </a:t>
            </a:r>
            <a:r>
              <a:rPr lang="en-US" sz="1600" dirty="0" err="1" smtClean="0"/>
              <a:t>Fredness</a:t>
            </a:r>
            <a:endParaRPr lang="en-US" sz="1600" dirty="0" smtClean="0"/>
          </a:p>
          <a:p>
            <a:pPr lvl="1"/>
            <a:r>
              <a:rPr lang="en-US" sz="1600" dirty="0" smtClean="0"/>
              <a:t>Theme the team</a:t>
            </a:r>
          </a:p>
          <a:p>
            <a:pPr lvl="2"/>
            <a:r>
              <a:rPr lang="en-US" sz="1200" dirty="0" smtClean="0"/>
              <a:t>using a theme not only focuses the attention of your team, but also creates a fun, celebratory atmosphere, which is a big part of what the thread philosophy is all about</a:t>
            </a:r>
          </a:p>
          <a:p>
            <a:pPr lvl="1"/>
            <a:r>
              <a:rPr lang="en-US" sz="1600" dirty="0" err="1" smtClean="0"/>
              <a:t>Freducate</a:t>
            </a:r>
            <a:r>
              <a:rPr lang="en-US" sz="1600" dirty="0" smtClean="0"/>
              <a:t> everyone</a:t>
            </a:r>
          </a:p>
          <a:p>
            <a:pPr lvl="2"/>
            <a:r>
              <a:rPr lang="en-US" sz="1200" dirty="0" smtClean="0"/>
              <a:t>example of a Company that distributes a management themed book to its employees along with a “read by”  date. Employees have approximately one month to read the book, and they given $50 for completing it. At the end of the month employees meet to discuss the book. Reading the books together promotes a common bond among the employees  at all levels.</a:t>
            </a:r>
          </a:p>
          <a:p>
            <a:pPr lvl="1"/>
            <a:r>
              <a:rPr lang="en-US" sz="1600" dirty="0" smtClean="0"/>
              <a:t>Deal with </a:t>
            </a:r>
            <a:r>
              <a:rPr lang="en-US" sz="1600" dirty="0" err="1" smtClean="0"/>
              <a:t>derfs</a:t>
            </a:r>
            <a:endParaRPr lang="en-US" sz="1600" dirty="0" smtClean="0"/>
          </a:p>
          <a:p>
            <a:pPr lvl="2"/>
            <a:r>
              <a:rPr lang="en-US" sz="1200" dirty="0" smtClean="0"/>
              <a:t>The opposite of a Fred is a </a:t>
            </a:r>
            <a:r>
              <a:rPr lang="en-US" sz="1200" dirty="0" err="1" smtClean="0"/>
              <a:t>Derf</a:t>
            </a:r>
            <a:r>
              <a:rPr lang="en-US" sz="1200" dirty="0" smtClean="0"/>
              <a:t> (Fred spelled backwards)</a:t>
            </a:r>
          </a:p>
          <a:p>
            <a:pPr lvl="2"/>
            <a:r>
              <a:rPr lang="en-US" sz="1200" dirty="0" err="1" smtClean="0"/>
              <a:t>Derf</a:t>
            </a:r>
            <a:r>
              <a:rPr lang="en-US" sz="1200" dirty="0" smtClean="0"/>
              <a:t> principles look something like this:</a:t>
            </a:r>
          </a:p>
          <a:p>
            <a:pPr lvl="3"/>
            <a:r>
              <a:rPr lang="en-US" sz="1000" dirty="0"/>
              <a:t>N</a:t>
            </a:r>
            <a:r>
              <a:rPr lang="en-US" sz="1000" dirty="0" smtClean="0"/>
              <a:t>obody can make any real difference, so why try?</a:t>
            </a:r>
          </a:p>
          <a:p>
            <a:pPr lvl="3"/>
            <a:r>
              <a:rPr lang="en-US" sz="1000" dirty="0" smtClean="0"/>
              <a:t>Relationships are messy; it’s better to be left alone</a:t>
            </a:r>
          </a:p>
          <a:p>
            <a:pPr lvl="3"/>
            <a:r>
              <a:rPr lang="en-US" sz="1000" dirty="0" smtClean="0"/>
              <a:t>It’s possible to do things the easy way, with the least amount of effort</a:t>
            </a:r>
          </a:p>
          <a:p>
            <a:pPr lvl="3"/>
            <a:r>
              <a:rPr lang="en-US" sz="1000" dirty="0"/>
              <a:t>E</a:t>
            </a:r>
            <a:r>
              <a:rPr lang="en-US" sz="1000" dirty="0" smtClean="0"/>
              <a:t>ach day is just the same old, same old</a:t>
            </a:r>
          </a:p>
          <a:p>
            <a:pPr lvl="3"/>
            <a:endParaRPr lang="en-US" sz="1000" dirty="0"/>
          </a:p>
          <a:p>
            <a:pPr lvl="1"/>
            <a:r>
              <a:rPr lang="en-US" sz="1800" dirty="0" smtClean="0"/>
              <a:t>Share Fred outside your team</a:t>
            </a:r>
          </a:p>
          <a:p>
            <a:pPr lvl="2"/>
            <a:r>
              <a:rPr lang="en-US" sz="1400" dirty="0" smtClean="0"/>
              <a:t>recognizing and promoting Fred ideals can transform your workplace into </a:t>
            </a:r>
          </a:p>
          <a:p>
            <a:pPr marL="914400" lvl="2" indent="0">
              <a:buNone/>
            </a:pPr>
            <a:r>
              <a:rPr lang="en-US" sz="1400" dirty="0"/>
              <a:t> </a:t>
            </a:r>
            <a:r>
              <a:rPr lang="en-US" sz="1400" dirty="0" smtClean="0"/>
              <a:t>     a team off </a:t>
            </a:r>
            <a:r>
              <a:rPr lang="en-US" sz="1400" dirty="0" err="1" smtClean="0"/>
              <a:t>Freds</a:t>
            </a:r>
            <a:r>
              <a:rPr lang="en-US" sz="1400" dirty="0" smtClean="0"/>
              <a:t>-a united group of committed individuals</a:t>
            </a:r>
          </a:p>
          <a:p>
            <a:pPr lvl="3"/>
            <a:endParaRPr lang="en-US" sz="1000" dirty="0" smtClean="0"/>
          </a:p>
        </p:txBody>
      </p:sp>
      <p:sp>
        <p:nvSpPr>
          <p:cNvPr id="3" name="Footer Placeholder 2"/>
          <p:cNvSpPr>
            <a:spLocks noGrp="1"/>
          </p:cNvSpPr>
          <p:nvPr>
            <p:ph type="ftr" sz="quarter" idx="11"/>
          </p:nvPr>
        </p:nvSpPr>
        <p:spPr/>
        <p:txBody>
          <a:bodyPr/>
          <a:lstStyle/>
          <a:p>
            <a:r>
              <a:rPr lang="en-US" smtClean="0"/>
              <a:t>Dean Capps - April 2014</a:t>
            </a:r>
            <a:endParaRPr lang="en-US"/>
          </a:p>
        </p:txBody>
      </p:sp>
    </p:spTree>
    <p:extLst>
      <p:ext uri="{BB962C8B-B14F-4D97-AF65-F5344CB8AC3E}">
        <p14:creationId xmlns:p14="http://schemas.microsoft.com/office/powerpoint/2010/main" val="10368337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600" dirty="0" smtClean="0"/>
              <a:t>Raise a Fred Jr.</a:t>
            </a:r>
            <a:endParaRPr lang="en-US" sz="1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1" y="152400"/>
            <a:ext cx="762000" cy="11430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1399" y="5470236"/>
            <a:ext cx="1721427" cy="1311563"/>
          </a:xfrm>
          <a:prstGeom prst="rect">
            <a:avLst/>
          </a:prstGeom>
        </p:spPr>
      </p:pic>
      <p:sp>
        <p:nvSpPr>
          <p:cNvPr id="8" name="Content Placeholder 2"/>
          <p:cNvSpPr txBox="1">
            <a:spLocks/>
          </p:cNvSpPr>
          <p:nvPr/>
        </p:nvSpPr>
        <p:spPr>
          <a:xfrm>
            <a:off x="495300" y="1447800"/>
            <a:ext cx="8229600" cy="501534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smtClean="0"/>
              <a:t>Better sooner than later</a:t>
            </a:r>
          </a:p>
          <a:p>
            <a:pPr lvl="1"/>
            <a:r>
              <a:rPr lang="en-US" sz="1600" dirty="0" smtClean="0"/>
              <a:t>the only thing better than adult </a:t>
            </a:r>
            <a:r>
              <a:rPr lang="en-US" sz="1600" dirty="0" err="1" smtClean="0"/>
              <a:t>Freds</a:t>
            </a:r>
            <a:r>
              <a:rPr lang="en-US" sz="1600" dirty="0" smtClean="0"/>
              <a:t> is when kids learn and use the principles</a:t>
            </a:r>
          </a:p>
          <a:p>
            <a:pPr lvl="1"/>
            <a:r>
              <a:rPr lang="en-US" sz="1600" dirty="0" smtClean="0"/>
              <a:t>Fred values are just as important for kids as they are for adults</a:t>
            </a:r>
          </a:p>
          <a:p>
            <a:pPr lvl="1"/>
            <a:r>
              <a:rPr lang="en-US" sz="1600" dirty="0" smtClean="0"/>
              <a:t>teaching kids-or anyone-the Fred principles is about helping them become better than even they thought they could be</a:t>
            </a:r>
          </a:p>
          <a:p>
            <a:r>
              <a:rPr lang="en-US" sz="2000" dirty="0" smtClean="0"/>
              <a:t>Fred kids</a:t>
            </a:r>
          </a:p>
          <a:p>
            <a:pPr lvl="1"/>
            <a:r>
              <a:rPr lang="en-US" sz="1600" dirty="0" smtClean="0"/>
              <a:t>kids need to know that they can make a difference</a:t>
            </a:r>
          </a:p>
          <a:p>
            <a:pPr lvl="1"/>
            <a:r>
              <a:rPr lang="en-US" sz="1600" dirty="0" smtClean="0"/>
              <a:t>education isn’t a preparation for life-education is life</a:t>
            </a:r>
          </a:p>
          <a:p>
            <a:pPr lvl="1"/>
            <a:r>
              <a:rPr lang="en-US" sz="1600" dirty="0" smtClean="0"/>
              <a:t>students need to learn how to build healthy relationships and use their creativity to build value for themselves, for their family and friends, and eventually for an employer</a:t>
            </a:r>
          </a:p>
          <a:p>
            <a:pPr lvl="1"/>
            <a:r>
              <a:rPr lang="en-US" sz="1600" dirty="0" smtClean="0"/>
              <a:t>young people also need to realize that each day is a chance to try again-to be better than the day before</a:t>
            </a:r>
          </a:p>
        </p:txBody>
      </p:sp>
      <p:sp>
        <p:nvSpPr>
          <p:cNvPr id="3" name="Footer Placeholder 2"/>
          <p:cNvSpPr>
            <a:spLocks noGrp="1"/>
          </p:cNvSpPr>
          <p:nvPr>
            <p:ph type="ftr" sz="quarter" idx="11"/>
          </p:nvPr>
        </p:nvSpPr>
        <p:spPr/>
        <p:txBody>
          <a:bodyPr/>
          <a:lstStyle/>
          <a:p>
            <a:r>
              <a:rPr lang="en-US" smtClean="0"/>
              <a:t>Dean Capps - April 2014</a:t>
            </a:r>
            <a:endParaRPr lang="en-US"/>
          </a:p>
        </p:txBody>
      </p:sp>
    </p:spTree>
    <p:extLst>
      <p:ext uri="{BB962C8B-B14F-4D97-AF65-F5344CB8AC3E}">
        <p14:creationId xmlns:p14="http://schemas.microsoft.com/office/powerpoint/2010/main" val="9437806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600" dirty="0" smtClean="0"/>
              <a:t>Raise a Fred Jr.</a:t>
            </a:r>
            <a:endParaRPr lang="en-US" sz="1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1" y="152400"/>
            <a:ext cx="762000" cy="11430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1399" y="5470236"/>
            <a:ext cx="1721427" cy="1311563"/>
          </a:xfrm>
          <a:prstGeom prst="rect">
            <a:avLst/>
          </a:prstGeom>
        </p:spPr>
      </p:pic>
      <p:sp>
        <p:nvSpPr>
          <p:cNvPr id="8" name="Content Placeholder 2"/>
          <p:cNvSpPr txBox="1">
            <a:spLocks/>
          </p:cNvSpPr>
          <p:nvPr/>
        </p:nvSpPr>
        <p:spPr>
          <a:xfrm>
            <a:off x="495300" y="1447800"/>
            <a:ext cx="8229600" cy="501534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smtClean="0"/>
              <a:t>Model Fred’s values</a:t>
            </a:r>
          </a:p>
          <a:p>
            <a:pPr lvl="1"/>
            <a:r>
              <a:rPr lang="en-US" sz="1600" dirty="0" smtClean="0"/>
              <a:t>Teach your children well</a:t>
            </a:r>
          </a:p>
          <a:p>
            <a:pPr lvl="2"/>
            <a:r>
              <a:rPr lang="en-US" sz="1200" dirty="0"/>
              <a:t> </a:t>
            </a:r>
            <a:r>
              <a:rPr lang="en-US" sz="1200" dirty="0" smtClean="0"/>
              <a:t>intentionally set aside some time to verbalize your values to your children</a:t>
            </a:r>
          </a:p>
          <a:p>
            <a:pPr lvl="2"/>
            <a:r>
              <a:rPr lang="en-US" sz="1200" dirty="0"/>
              <a:t> </a:t>
            </a:r>
            <a:r>
              <a:rPr lang="en-US" sz="1200" dirty="0" smtClean="0"/>
              <a:t>do not assume that kids will observe and understand the right values automatically</a:t>
            </a:r>
          </a:p>
          <a:p>
            <a:pPr lvl="1"/>
            <a:r>
              <a:rPr lang="en-US" sz="1600" dirty="0" smtClean="0"/>
              <a:t>Don’t stop with your own children</a:t>
            </a:r>
          </a:p>
          <a:p>
            <a:pPr lvl="2"/>
            <a:r>
              <a:rPr lang="en-US" sz="1200" dirty="0"/>
              <a:t> </a:t>
            </a:r>
            <a:r>
              <a:rPr lang="en-US" sz="1200" dirty="0" smtClean="0"/>
              <a:t>share the right values with the other kids you encounter</a:t>
            </a:r>
          </a:p>
          <a:p>
            <a:pPr lvl="1"/>
            <a:r>
              <a:rPr lang="en-US" sz="1600" dirty="0" smtClean="0"/>
              <a:t>It always starts with a relationship</a:t>
            </a:r>
          </a:p>
          <a:p>
            <a:pPr lvl="2"/>
            <a:r>
              <a:rPr lang="en-US" sz="1200" dirty="0" smtClean="0"/>
              <a:t>remember that according to the Fred philosophy, everything is based on relationships</a:t>
            </a:r>
          </a:p>
          <a:p>
            <a:pPr lvl="1"/>
            <a:r>
              <a:rPr lang="en-US" sz="1600" dirty="0" smtClean="0"/>
              <a:t>Reward reading</a:t>
            </a:r>
            <a:endParaRPr lang="en-US" sz="1600" dirty="0"/>
          </a:p>
          <a:p>
            <a:pPr lvl="1"/>
            <a:r>
              <a:rPr lang="en-US" sz="1600" dirty="0" smtClean="0"/>
              <a:t>Start a conversation</a:t>
            </a:r>
          </a:p>
          <a:p>
            <a:pPr lvl="1"/>
            <a:r>
              <a:rPr lang="en-US" sz="1600" dirty="0" smtClean="0"/>
              <a:t>Explain and engage</a:t>
            </a:r>
          </a:p>
          <a:p>
            <a:pPr lvl="2"/>
            <a:r>
              <a:rPr lang="en-US" sz="1200" dirty="0" smtClean="0"/>
              <a:t>explain each of the four Fred principles to your kids and then ask  them how they might demonstrate those principles in their life</a:t>
            </a:r>
          </a:p>
          <a:p>
            <a:pPr lvl="1"/>
            <a:r>
              <a:rPr lang="en-US" sz="1600" dirty="0" smtClean="0"/>
              <a:t>Don’t dumb it down, but keep it simple</a:t>
            </a:r>
          </a:p>
          <a:p>
            <a:pPr lvl="1"/>
            <a:r>
              <a:rPr lang="en-US" sz="1600" dirty="0" smtClean="0"/>
              <a:t>Recognize any effort</a:t>
            </a:r>
          </a:p>
          <a:p>
            <a:pPr marL="1371600" lvl="3" indent="0">
              <a:buNone/>
            </a:pPr>
            <a:endParaRPr lang="en-US" sz="1000" dirty="0" smtClean="0"/>
          </a:p>
        </p:txBody>
      </p:sp>
      <p:sp>
        <p:nvSpPr>
          <p:cNvPr id="3" name="Footer Placeholder 2"/>
          <p:cNvSpPr>
            <a:spLocks noGrp="1"/>
          </p:cNvSpPr>
          <p:nvPr>
            <p:ph type="ftr" sz="quarter" idx="11"/>
          </p:nvPr>
        </p:nvSpPr>
        <p:spPr/>
        <p:txBody>
          <a:bodyPr/>
          <a:lstStyle/>
          <a:p>
            <a:r>
              <a:rPr lang="en-US" smtClean="0"/>
              <a:t>Dean Capps - April 2014</a:t>
            </a:r>
            <a:endParaRPr lang="en-US"/>
          </a:p>
        </p:txBody>
      </p:sp>
    </p:spTree>
    <p:extLst>
      <p:ext uri="{BB962C8B-B14F-4D97-AF65-F5344CB8AC3E}">
        <p14:creationId xmlns:p14="http://schemas.microsoft.com/office/powerpoint/2010/main" val="15805522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600" dirty="0" smtClean="0"/>
              <a:t>Create a community of </a:t>
            </a:r>
            <a:r>
              <a:rPr lang="en-US" sz="3600" dirty="0" err="1" smtClean="0"/>
              <a:t>Freds</a:t>
            </a:r>
            <a:endParaRPr lang="en-US" sz="1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1" y="152400"/>
            <a:ext cx="762000" cy="11430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1399" y="5470236"/>
            <a:ext cx="1721427" cy="1311563"/>
          </a:xfrm>
          <a:prstGeom prst="rect">
            <a:avLst/>
          </a:prstGeom>
        </p:spPr>
      </p:pic>
      <p:sp>
        <p:nvSpPr>
          <p:cNvPr id="8" name="Content Placeholder 2"/>
          <p:cNvSpPr txBox="1">
            <a:spLocks/>
          </p:cNvSpPr>
          <p:nvPr/>
        </p:nvSpPr>
        <p:spPr>
          <a:xfrm>
            <a:off x="495300" y="1447800"/>
            <a:ext cx="8229600" cy="501534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smtClean="0"/>
              <a:t>Spread the spirit of Fred</a:t>
            </a:r>
          </a:p>
          <a:p>
            <a:pPr lvl="1"/>
            <a:r>
              <a:rPr lang="en-US" sz="1600" dirty="0"/>
              <a:t> W</a:t>
            </a:r>
            <a:r>
              <a:rPr lang="en-US" sz="1600" dirty="0" smtClean="0"/>
              <a:t>hat can you do to help spread the Fred spirit in your own community?</a:t>
            </a:r>
          </a:p>
          <a:p>
            <a:pPr lvl="2"/>
            <a:r>
              <a:rPr lang="en-US" sz="1200" dirty="0"/>
              <a:t> t</a:t>
            </a:r>
            <a:r>
              <a:rPr lang="en-US" sz="1200" dirty="0" smtClean="0"/>
              <a:t>ake the lead</a:t>
            </a:r>
          </a:p>
          <a:p>
            <a:pPr lvl="2"/>
            <a:r>
              <a:rPr lang="en-US" sz="1200" dirty="0"/>
              <a:t> </a:t>
            </a:r>
            <a:r>
              <a:rPr lang="en-US" sz="1200" dirty="0" smtClean="0"/>
              <a:t>identify the objectives</a:t>
            </a:r>
          </a:p>
          <a:p>
            <a:pPr lvl="2"/>
            <a:r>
              <a:rPr lang="en-US" sz="1200" dirty="0"/>
              <a:t> </a:t>
            </a:r>
            <a:r>
              <a:rPr lang="en-US" sz="1200" dirty="0" smtClean="0"/>
              <a:t>find like-minded people</a:t>
            </a:r>
          </a:p>
          <a:p>
            <a:pPr lvl="2"/>
            <a:r>
              <a:rPr lang="en-US" sz="1200" dirty="0"/>
              <a:t> </a:t>
            </a:r>
            <a:r>
              <a:rPr lang="en-US" sz="1200" dirty="0" smtClean="0"/>
              <a:t>create interest</a:t>
            </a:r>
          </a:p>
          <a:p>
            <a:pPr lvl="2"/>
            <a:r>
              <a:rPr lang="en-US" sz="1200" dirty="0"/>
              <a:t> </a:t>
            </a:r>
            <a:r>
              <a:rPr lang="en-US" sz="1200" dirty="0" smtClean="0"/>
              <a:t>involve as many people as you can</a:t>
            </a:r>
          </a:p>
          <a:p>
            <a:pPr lvl="2"/>
            <a:r>
              <a:rPr lang="en-US" sz="1200" dirty="0"/>
              <a:t> </a:t>
            </a:r>
            <a:r>
              <a:rPr lang="en-US" sz="1200" dirty="0" smtClean="0"/>
              <a:t>regularly recognize and reward at a community level</a:t>
            </a:r>
          </a:p>
          <a:p>
            <a:pPr lvl="2"/>
            <a:endParaRPr lang="en-US" sz="1200" dirty="0"/>
          </a:p>
          <a:p>
            <a:r>
              <a:rPr lang="en-US" sz="2000" dirty="0" smtClean="0"/>
              <a:t>Be an exceptional citizen</a:t>
            </a:r>
          </a:p>
          <a:p>
            <a:pPr lvl="1"/>
            <a:r>
              <a:rPr lang="en-US" sz="1600" dirty="0"/>
              <a:t>m</a:t>
            </a:r>
            <a:r>
              <a:rPr lang="en-US" sz="1600" dirty="0" smtClean="0"/>
              <a:t>ake a positive impact and how you interact with others in the community you live in</a:t>
            </a:r>
          </a:p>
          <a:p>
            <a:pPr lvl="1"/>
            <a:r>
              <a:rPr lang="en-US" sz="1600" dirty="0" smtClean="0"/>
              <a:t>by applying the Fred spirit as a collective group,  we’d pay at least as much attention to what’s right as to what’s wrong</a:t>
            </a:r>
          </a:p>
          <a:p>
            <a:pPr lvl="1"/>
            <a:r>
              <a:rPr lang="en-US" sz="1600" dirty="0" smtClean="0"/>
              <a:t>we take a stand for what we believe in</a:t>
            </a:r>
          </a:p>
          <a:p>
            <a:pPr lvl="1"/>
            <a:endParaRPr lang="en-US" sz="1600" dirty="0"/>
          </a:p>
          <a:p>
            <a:r>
              <a:rPr lang="en-US" sz="2000" dirty="0" smtClean="0"/>
              <a:t>Citizen of the world</a:t>
            </a:r>
          </a:p>
          <a:p>
            <a:pPr lvl="1"/>
            <a:r>
              <a:rPr lang="en-US" sz="1600" dirty="0" smtClean="0"/>
              <a:t>ultimately the world is impacted by small communities working </a:t>
            </a:r>
          </a:p>
          <a:p>
            <a:pPr marL="457200" lvl="1" indent="0">
              <a:buNone/>
            </a:pPr>
            <a:r>
              <a:rPr lang="en-US" sz="1600" dirty="0"/>
              <a:t> </a:t>
            </a:r>
            <a:r>
              <a:rPr lang="en-US" sz="1600" dirty="0" smtClean="0"/>
              <a:t>     together for a change</a:t>
            </a:r>
          </a:p>
          <a:p>
            <a:pPr lvl="2"/>
            <a:endParaRPr lang="en-US" sz="1200" dirty="0" smtClean="0"/>
          </a:p>
        </p:txBody>
      </p:sp>
      <p:sp>
        <p:nvSpPr>
          <p:cNvPr id="3" name="Footer Placeholder 2"/>
          <p:cNvSpPr>
            <a:spLocks noGrp="1"/>
          </p:cNvSpPr>
          <p:nvPr>
            <p:ph type="ftr" sz="quarter" idx="11"/>
          </p:nvPr>
        </p:nvSpPr>
        <p:spPr/>
        <p:txBody>
          <a:bodyPr/>
          <a:lstStyle/>
          <a:p>
            <a:r>
              <a:rPr lang="en-US" smtClean="0"/>
              <a:t>Dean Capps - April 2014</a:t>
            </a:r>
            <a:endParaRPr lang="en-US"/>
          </a:p>
        </p:txBody>
      </p:sp>
    </p:spTree>
    <p:extLst>
      <p:ext uri="{BB962C8B-B14F-4D97-AF65-F5344CB8AC3E}">
        <p14:creationId xmlns:p14="http://schemas.microsoft.com/office/powerpoint/2010/main" val="3801942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600" dirty="0" smtClean="0"/>
              <a:t>Best always</a:t>
            </a:r>
            <a:endParaRPr lang="en-US" sz="1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1" y="152400"/>
            <a:ext cx="762000" cy="11430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1399" y="5470236"/>
            <a:ext cx="1721427" cy="1311563"/>
          </a:xfrm>
          <a:prstGeom prst="rect">
            <a:avLst/>
          </a:prstGeom>
        </p:spPr>
      </p:pic>
      <p:sp>
        <p:nvSpPr>
          <p:cNvPr id="8" name="Content Placeholder 2"/>
          <p:cNvSpPr txBox="1">
            <a:spLocks/>
          </p:cNvSpPr>
          <p:nvPr/>
        </p:nvSpPr>
        <p:spPr>
          <a:xfrm>
            <a:off x="495300" y="1447800"/>
            <a:ext cx="8229600" cy="5015345"/>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800" dirty="0" smtClean="0"/>
              <a:t>When you know what is important to you and your life and work, you should apportion your talents and efforts so you can give the best you have to those things</a:t>
            </a:r>
          </a:p>
          <a:p>
            <a:endParaRPr lang="en-US" sz="1000" dirty="0" smtClean="0"/>
          </a:p>
          <a:p>
            <a:r>
              <a:rPr lang="en-US" sz="1800" dirty="0" smtClean="0"/>
              <a:t>Six keys to doing your best</a:t>
            </a:r>
          </a:p>
          <a:p>
            <a:pPr lvl="1"/>
            <a:r>
              <a:rPr lang="en-US" sz="1600" dirty="0" smtClean="0"/>
              <a:t> slowdown</a:t>
            </a:r>
          </a:p>
          <a:p>
            <a:pPr lvl="2"/>
            <a:r>
              <a:rPr lang="en-US" sz="1200" dirty="0"/>
              <a:t> </a:t>
            </a:r>
            <a:r>
              <a:rPr lang="en-US" sz="1200" dirty="0" smtClean="0"/>
              <a:t>life is about what you accomplish, not just the speed at which you move</a:t>
            </a:r>
          </a:p>
          <a:p>
            <a:pPr lvl="2"/>
            <a:r>
              <a:rPr lang="en-US" sz="1200" dirty="0"/>
              <a:t> </a:t>
            </a:r>
            <a:r>
              <a:rPr lang="en-US" sz="1200" dirty="0" smtClean="0"/>
              <a:t>slowing down may require eliminating a few things of lesser value to establish the space you need to create and connect</a:t>
            </a:r>
          </a:p>
          <a:p>
            <a:pPr lvl="1"/>
            <a:r>
              <a:rPr lang="en-US" sz="1600" dirty="0"/>
              <a:t> </a:t>
            </a:r>
            <a:r>
              <a:rPr lang="en-US" sz="1600" dirty="0" smtClean="0"/>
              <a:t>get out</a:t>
            </a:r>
          </a:p>
          <a:p>
            <a:pPr lvl="2"/>
            <a:r>
              <a:rPr lang="en-US" sz="1200" dirty="0" smtClean="0"/>
              <a:t>little efforts can create big ripples. Getting out and engaging people is essential to being the best Fred you can be</a:t>
            </a:r>
          </a:p>
          <a:p>
            <a:pPr lvl="1"/>
            <a:r>
              <a:rPr lang="en-US" sz="1600" dirty="0"/>
              <a:t> </a:t>
            </a:r>
            <a:r>
              <a:rPr lang="en-US" sz="1600" dirty="0" smtClean="0"/>
              <a:t>pay attention</a:t>
            </a:r>
          </a:p>
          <a:p>
            <a:pPr lvl="2"/>
            <a:r>
              <a:rPr lang="en-US" sz="1200" dirty="0"/>
              <a:t> </a:t>
            </a:r>
            <a:r>
              <a:rPr lang="en-US" sz="1200" dirty="0" smtClean="0"/>
              <a:t>we learn more when we start noticing more</a:t>
            </a:r>
          </a:p>
          <a:p>
            <a:pPr lvl="1"/>
            <a:r>
              <a:rPr lang="en-US" sz="1600" dirty="0"/>
              <a:t> </a:t>
            </a:r>
            <a:r>
              <a:rPr lang="en-US" sz="1600" dirty="0" smtClean="0"/>
              <a:t>do something</a:t>
            </a:r>
          </a:p>
          <a:p>
            <a:pPr lvl="2"/>
            <a:r>
              <a:rPr lang="en-US" sz="1200" dirty="0"/>
              <a:t> </a:t>
            </a:r>
            <a:r>
              <a:rPr lang="en-US" sz="1200" dirty="0" smtClean="0"/>
              <a:t>activity is a precursor to accomplishment</a:t>
            </a:r>
          </a:p>
          <a:p>
            <a:pPr lvl="1"/>
            <a:r>
              <a:rPr lang="en-US" sz="1600" dirty="0"/>
              <a:t> </a:t>
            </a:r>
            <a:r>
              <a:rPr lang="en-US" sz="1600" dirty="0" smtClean="0"/>
              <a:t>enjoy life</a:t>
            </a:r>
          </a:p>
          <a:p>
            <a:pPr lvl="2"/>
            <a:r>
              <a:rPr lang="en-US" sz="1200" dirty="0" smtClean="0"/>
              <a:t>We enjoy life no more and no less than the choose</a:t>
            </a:r>
          </a:p>
          <a:p>
            <a:pPr lvl="1"/>
            <a:r>
              <a:rPr lang="en-US" sz="1600" dirty="0"/>
              <a:t> </a:t>
            </a:r>
            <a:r>
              <a:rPr lang="en-US" sz="1600" dirty="0" smtClean="0"/>
              <a:t>get better</a:t>
            </a:r>
          </a:p>
          <a:p>
            <a:pPr lvl="2"/>
            <a:r>
              <a:rPr lang="en-US" sz="1200" dirty="0" smtClean="0"/>
              <a:t>better is the most important step to becoming your best. If you want to be your best, </a:t>
            </a:r>
          </a:p>
          <a:p>
            <a:pPr marL="914400" lvl="2" indent="0">
              <a:buNone/>
            </a:pPr>
            <a:r>
              <a:rPr lang="en-US" sz="1200" dirty="0"/>
              <a:t> </a:t>
            </a:r>
            <a:r>
              <a:rPr lang="en-US" sz="1200" dirty="0" smtClean="0"/>
              <a:t>      you need to start by getting better</a:t>
            </a:r>
          </a:p>
          <a:p>
            <a:pPr lvl="2"/>
            <a:endParaRPr lang="en-US" sz="1200" dirty="0" smtClean="0"/>
          </a:p>
        </p:txBody>
      </p:sp>
      <p:sp>
        <p:nvSpPr>
          <p:cNvPr id="3" name="Footer Placeholder 2"/>
          <p:cNvSpPr>
            <a:spLocks noGrp="1"/>
          </p:cNvSpPr>
          <p:nvPr>
            <p:ph type="ftr" sz="quarter" idx="11"/>
          </p:nvPr>
        </p:nvSpPr>
        <p:spPr/>
        <p:txBody>
          <a:bodyPr/>
          <a:lstStyle/>
          <a:p>
            <a:r>
              <a:rPr lang="en-US" smtClean="0"/>
              <a:t>Dean Capps - April 2014</a:t>
            </a:r>
            <a:endParaRPr lang="en-US"/>
          </a:p>
        </p:txBody>
      </p:sp>
    </p:spTree>
    <p:extLst>
      <p:ext uri="{BB962C8B-B14F-4D97-AF65-F5344CB8AC3E}">
        <p14:creationId xmlns:p14="http://schemas.microsoft.com/office/powerpoint/2010/main" val="10729754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600" dirty="0" smtClean="0"/>
              <a:t>Best always</a:t>
            </a:r>
            <a:endParaRPr lang="en-US" sz="1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1" y="152400"/>
            <a:ext cx="762000" cy="11430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1399" y="5470236"/>
            <a:ext cx="1721427" cy="1311563"/>
          </a:xfrm>
          <a:prstGeom prst="rect">
            <a:avLst/>
          </a:prstGeom>
        </p:spPr>
      </p:pic>
      <p:sp>
        <p:nvSpPr>
          <p:cNvPr id="8" name="Content Placeholder 2"/>
          <p:cNvSpPr txBox="1">
            <a:spLocks/>
          </p:cNvSpPr>
          <p:nvPr/>
        </p:nvSpPr>
        <p:spPr>
          <a:xfrm>
            <a:off x="495300" y="1447800"/>
            <a:ext cx="8229600" cy="501534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smtClean="0"/>
              <a:t>The three loves</a:t>
            </a:r>
          </a:p>
          <a:p>
            <a:pPr lvl="1"/>
            <a:r>
              <a:rPr lang="en-US" sz="1800" dirty="0" smtClean="0"/>
              <a:t>in order to do and be your best, you need three kinds of love</a:t>
            </a:r>
          </a:p>
          <a:p>
            <a:pPr lvl="2"/>
            <a:r>
              <a:rPr lang="en-US" sz="1600" dirty="0" smtClean="0"/>
              <a:t>love what you do</a:t>
            </a:r>
          </a:p>
          <a:p>
            <a:pPr lvl="3"/>
            <a:r>
              <a:rPr lang="en-US" sz="1200" dirty="0" smtClean="0"/>
              <a:t>You may not love every single moment of every day, but at the end of the day you realize you’re doing work that is important and beneficial</a:t>
            </a:r>
          </a:p>
          <a:p>
            <a:pPr lvl="3"/>
            <a:r>
              <a:rPr lang="en-US" sz="1200" dirty="0"/>
              <a:t> </a:t>
            </a:r>
            <a:r>
              <a:rPr lang="en-US" sz="1200" dirty="0" smtClean="0"/>
              <a:t>if you love what you do, you actually love it even when it is hard</a:t>
            </a:r>
          </a:p>
          <a:p>
            <a:pPr lvl="2"/>
            <a:r>
              <a:rPr lang="en-US" sz="1600" dirty="0" smtClean="0"/>
              <a:t>love the people you serve with</a:t>
            </a:r>
          </a:p>
          <a:p>
            <a:pPr lvl="3"/>
            <a:r>
              <a:rPr lang="en-US" sz="1200" dirty="0" smtClean="0"/>
              <a:t>next to your family, you probably spend more of your life with your coworkers and colleagues</a:t>
            </a:r>
          </a:p>
          <a:p>
            <a:pPr lvl="3"/>
            <a:r>
              <a:rPr lang="en-US" sz="1200" dirty="0" smtClean="0"/>
              <a:t>at work the basis of love is a shared commitment to striving toward a common purpose, serving customers, and making a positive difference</a:t>
            </a:r>
          </a:p>
          <a:p>
            <a:pPr lvl="2"/>
            <a:r>
              <a:rPr lang="en-US" sz="1600" dirty="0" smtClean="0"/>
              <a:t>love the people you serve</a:t>
            </a:r>
          </a:p>
          <a:p>
            <a:pPr lvl="3"/>
            <a:r>
              <a:rPr lang="en-US" sz="1200" dirty="0"/>
              <a:t> </a:t>
            </a:r>
            <a:r>
              <a:rPr lang="en-US" sz="1200" dirty="0" smtClean="0"/>
              <a:t>customers trust us with their time and money</a:t>
            </a:r>
          </a:p>
          <a:p>
            <a:pPr lvl="3"/>
            <a:r>
              <a:rPr lang="en-US" sz="1200" dirty="0"/>
              <a:t> </a:t>
            </a:r>
            <a:r>
              <a:rPr lang="en-US" sz="1200" dirty="0" smtClean="0"/>
              <a:t>we should honor that trust by reciprocating with a loved one out of appreciation</a:t>
            </a:r>
          </a:p>
          <a:p>
            <a:pPr lvl="3"/>
            <a:endParaRPr lang="en-US" sz="1200" dirty="0" smtClean="0"/>
          </a:p>
          <a:p>
            <a:pPr marL="1371600" lvl="3" indent="0">
              <a:buNone/>
            </a:pPr>
            <a:r>
              <a:rPr lang="en-US" sz="1800" dirty="0" smtClean="0">
                <a:solidFill>
                  <a:srgbClr val="FF0000"/>
                </a:solidFill>
                <a:latin typeface="Algerian" panose="04020705040A02060702" pitchFamily="82" charset="0"/>
              </a:rPr>
              <a:t>If you have these three loves, you are a Fred!</a:t>
            </a:r>
            <a:endParaRPr lang="en-US" sz="1800" dirty="0">
              <a:solidFill>
                <a:srgbClr val="FF0000"/>
              </a:solidFill>
              <a:latin typeface="Algerian" panose="04020705040A02060702" pitchFamily="82" charset="0"/>
            </a:endParaRPr>
          </a:p>
        </p:txBody>
      </p:sp>
      <p:sp>
        <p:nvSpPr>
          <p:cNvPr id="3" name="Footer Placeholder 2"/>
          <p:cNvSpPr>
            <a:spLocks noGrp="1"/>
          </p:cNvSpPr>
          <p:nvPr>
            <p:ph type="ftr" sz="quarter" idx="11"/>
          </p:nvPr>
        </p:nvSpPr>
        <p:spPr/>
        <p:txBody>
          <a:bodyPr/>
          <a:lstStyle/>
          <a:p>
            <a:r>
              <a:rPr lang="en-US" smtClean="0"/>
              <a:t>Dean Capps - April 2014</a:t>
            </a:r>
            <a:endParaRPr lang="en-US"/>
          </a:p>
        </p:txBody>
      </p:sp>
    </p:spTree>
    <p:extLst>
      <p:ext uri="{BB962C8B-B14F-4D97-AF65-F5344CB8AC3E}">
        <p14:creationId xmlns:p14="http://schemas.microsoft.com/office/powerpoint/2010/main" val="945143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600" dirty="0" smtClean="0"/>
              <a:t>The benefits of being extraordinary</a:t>
            </a:r>
            <a:endParaRPr lang="en-US" dirty="0"/>
          </a:p>
        </p:txBody>
      </p:sp>
      <p:sp>
        <p:nvSpPr>
          <p:cNvPr id="3" name="Content Placeholder 2"/>
          <p:cNvSpPr>
            <a:spLocks noGrp="1"/>
          </p:cNvSpPr>
          <p:nvPr>
            <p:ph idx="1"/>
          </p:nvPr>
        </p:nvSpPr>
        <p:spPr>
          <a:xfrm>
            <a:off x="498765" y="1524000"/>
            <a:ext cx="8229600" cy="4953000"/>
          </a:xfrm>
        </p:spPr>
        <p:txBody>
          <a:bodyPr>
            <a:normAutofit/>
          </a:bodyPr>
          <a:lstStyle/>
          <a:p>
            <a:r>
              <a:rPr lang="en-US" sz="2000" dirty="0" smtClean="0"/>
              <a:t>Extraordinary brings us delight</a:t>
            </a:r>
          </a:p>
          <a:p>
            <a:pPr lvl="1"/>
            <a:r>
              <a:rPr lang="en-US" sz="1600" dirty="0" smtClean="0"/>
              <a:t>An extraordinary act or experience, whether we provide it or experience it, increases our joy</a:t>
            </a:r>
            <a:endParaRPr lang="en-US" sz="2000" dirty="0" smtClean="0"/>
          </a:p>
          <a:p>
            <a:r>
              <a:rPr lang="en-US" sz="2000" dirty="0" smtClean="0"/>
              <a:t>Extraordinary sets us apart</a:t>
            </a:r>
          </a:p>
          <a:p>
            <a:pPr lvl="1"/>
            <a:r>
              <a:rPr lang="en-US" sz="1600" dirty="0" smtClean="0"/>
              <a:t>Employees who offer nothing different from other employees are interchangeable – and they likely won’t go far in their careers</a:t>
            </a:r>
          </a:p>
          <a:p>
            <a:pPr lvl="1"/>
            <a:r>
              <a:rPr lang="en-US" sz="1600" dirty="0" smtClean="0"/>
              <a:t>If the service you provide is exactly like another provider, competition will always be based on price</a:t>
            </a:r>
          </a:p>
          <a:p>
            <a:pPr lvl="1"/>
            <a:r>
              <a:rPr lang="en-US" sz="1600" dirty="0" smtClean="0"/>
              <a:t>If we want to be in demand (either as an employee or service provider) we must offer the ultimate differentiator : </a:t>
            </a:r>
            <a:r>
              <a:rPr lang="en-US" sz="1600" i="1" dirty="0" smtClean="0"/>
              <a:t>an extraordinary experience</a:t>
            </a:r>
          </a:p>
          <a:p>
            <a:r>
              <a:rPr lang="en-US" sz="2000" dirty="0" smtClean="0"/>
              <a:t>Extraordinary defends our position</a:t>
            </a:r>
          </a:p>
          <a:p>
            <a:pPr lvl="1"/>
            <a:r>
              <a:rPr lang="en-US" sz="1600" dirty="0" smtClean="0"/>
              <a:t>Attracting customers or a new job or relationship is difficult and expensive</a:t>
            </a:r>
          </a:p>
          <a:p>
            <a:pPr lvl="1"/>
            <a:r>
              <a:rPr lang="en-US" sz="1600" dirty="0" smtClean="0"/>
              <a:t>Consumers will abandon the inferior for the superior without a second thought to loyalty</a:t>
            </a:r>
          </a:p>
          <a:p>
            <a:pPr lvl="1"/>
            <a:r>
              <a:rPr lang="en-US" sz="1600" dirty="0" smtClean="0"/>
              <a:t>The best defense is a level of service that convinces a customer to </a:t>
            </a:r>
          </a:p>
          <a:p>
            <a:pPr marL="457200" lvl="1" indent="0">
              <a:buNone/>
            </a:pPr>
            <a:r>
              <a:rPr lang="en-US" sz="1600" dirty="0" smtClean="0"/>
              <a:t>       never accept a substitute </a:t>
            </a:r>
          </a:p>
          <a:p>
            <a:pPr lvl="1"/>
            <a:endParaRPr lang="en-US" sz="1600" dirty="0" smtClean="0"/>
          </a:p>
          <a:p>
            <a:pPr lvl="1"/>
            <a:endParaRPr lang="en-US" sz="1600"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1" y="152400"/>
            <a:ext cx="762000" cy="11430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1399" y="5470236"/>
            <a:ext cx="1721427" cy="1311563"/>
          </a:xfrm>
          <a:prstGeom prst="rect">
            <a:avLst/>
          </a:prstGeom>
        </p:spPr>
      </p:pic>
      <p:sp>
        <p:nvSpPr>
          <p:cNvPr id="5" name="Footer Placeholder 4"/>
          <p:cNvSpPr>
            <a:spLocks noGrp="1"/>
          </p:cNvSpPr>
          <p:nvPr>
            <p:ph type="ftr" sz="quarter" idx="11"/>
          </p:nvPr>
        </p:nvSpPr>
        <p:spPr/>
        <p:txBody>
          <a:bodyPr/>
          <a:lstStyle/>
          <a:p>
            <a:r>
              <a:rPr lang="en-US" sz="800" dirty="0" smtClean="0"/>
              <a:t>Dean Capps - April 2014</a:t>
            </a:r>
            <a:endParaRPr lang="en-US" sz="800" dirty="0"/>
          </a:p>
        </p:txBody>
      </p:sp>
    </p:spTree>
    <p:extLst>
      <p:ext uri="{BB962C8B-B14F-4D97-AF65-F5344CB8AC3E}">
        <p14:creationId xmlns:p14="http://schemas.microsoft.com/office/powerpoint/2010/main" val="2949368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600" dirty="0" smtClean="0"/>
              <a:t>The benefits of being extraordinary </a:t>
            </a:r>
            <a:r>
              <a:rPr lang="en-US" sz="1000" dirty="0" smtClean="0"/>
              <a:t>continued</a:t>
            </a:r>
            <a:endParaRPr lang="en-US" sz="1000" dirty="0"/>
          </a:p>
        </p:txBody>
      </p:sp>
      <p:sp>
        <p:nvSpPr>
          <p:cNvPr id="3" name="Content Placeholder 2"/>
          <p:cNvSpPr>
            <a:spLocks noGrp="1"/>
          </p:cNvSpPr>
          <p:nvPr>
            <p:ph idx="1"/>
          </p:nvPr>
        </p:nvSpPr>
        <p:spPr>
          <a:xfrm>
            <a:off x="498765" y="1524000"/>
            <a:ext cx="8229600" cy="4953000"/>
          </a:xfrm>
        </p:spPr>
        <p:txBody>
          <a:bodyPr>
            <a:normAutofit/>
          </a:bodyPr>
          <a:lstStyle/>
          <a:p>
            <a:r>
              <a:rPr lang="en-US" sz="2000" dirty="0" smtClean="0"/>
              <a:t>Extraordinary determines our happiness and success</a:t>
            </a:r>
          </a:p>
          <a:p>
            <a:pPr lvl="1"/>
            <a:r>
              <a:rPr lang="en-US" sz="1600" dirty="0" smtClean="0"/>
              <a:t>A life well lived = Extraordinary effort  + Extraordinary relationships + Extraordinary results</a:t>
            </a:r>
          </a:p>
          <a:p>
            <a:pPr lvl="1"/>
            <a:r>
              <a:rPr lang="en-US" sz="1600" dirty="0" smtClean="0"/>
              <a:t>Many people would like to be extraordinary but fear disappointment, so they settle</a:t>
            </a:r>
          </a:p>
          <a:p>
            <a:pPr lvl="1"/>
            <a:r>
              <a:rPr lang="en-US" sz="1600" dirty="0" smtClean="0"/>
              <a:t>Normal becomes enough – not because it is desirable, but because it is a safer alternative to the pursuit of extraordinary</a:t>
            </a:r>
          </a:p>
          <a:p>
            <a:pPr lvl="1"/>
            <a:endParaRPr lang="en-US" sz="1600"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1" y="152400"/>
            <a:ext cx="762000" cy="11430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1399" y="5470236"/>
            <a:ext cx="1721427" cy="1311563"/>
          </a:xfrm>
          <a:prstGeom prst="rect">
            <a:avLst/>
          </a:prstGeom>
        </p:spPr>
      </p:pic>
      <p:sp>
        <p:nvSpPr>
          <p:cNvPr id="5" name="Footer Placeholder 4"/>
          <p:cNvSpPr>
            <a:spLocks noGrp="1"/>
          </p:cNvSpPr>
          <p:nvPr>
            <p:ph type="ftr" sz="quarter" idx="11"/>
          </p:nvPr>
        </p:nvSpPr>
        <p:spPr/>
        <p:txBody>
          <a:bodyPr/>
          <a:lstStyle/>
          <a:p>
            <a:r>
              <a:rPr lang="en-US" sz="800" dirty="0" smtClean="0"/>
              <a:t>Dean Capps - April 2014</a:t>
            </a:r>
            <a:endParaRPr lang="en-US" sz="800" dirty="0"/>
          </a:p>
        </p:txBody>
      </p:sp>
    </p:spTree>
    <p:extLst>
      <p:ext uri="{BB962C8B-B14F-4D97-AF65-F5344CB8AC3E}">
        <p14:creationId xmlns:p14="http://schemas.microsoft.com/office/powerpoint/2010/main" val="906164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600" dirty="0" smtClean="0"/>
              <a:t>The Fred checklist</a:t>
            </a:r>
            <a:endParaRPr lang="en-US" sz="1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1" y="152400"/>
            <a:ext cx="762000" cy="11430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1399" y="5470236"/>
            <a:ext cx="1721427" cy="1311563"/>
          </a:xfrm>
          <a:prstGeom prst="rect">
            <a:avLst/>
          </a:prstGeom>
        </p:spPr>
      </p:pic>
      <p:graphicFrame>
        <p:nvGraphicFramePr>
          <p:cNvPr id="9" name="Content Placeholder 8"/>
          <p:cNvGraphicFramePr>
            <a:graphicFrameLocks noGrp="1"/>
          </p:cNvGraphicFramePr>
          <p:nvPr>
            <p:ph idx="1"/>
            <p:extLst>
              <p:ext uri="{D42A27DB-BD31-4B8C-83A1-F6EECF244321}">
                <p14:modId xmlns:p14="http://schemas.microsoft.com/office/powerpoint/2010/main" val="4055482433"/>
              </p:ext>
            </p:extLst>
          </p:nvPr>
        </p:nvGraphicFramePr>
        <p:xfrm>
          <a:off x="457200" y="1600201"/>
          <a:ext cx="8229600" cy="3581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Footer Placeholder 2"/>
          <p:cNvSpPr>
            <a:spLocks noGrp="1"/>
          </p:cNvSpPr>
          <p:nvPr>
            <p:ph type="ftr" sz="quarter" idx="11"/>
          </p:nvPr>
        </p:nvSpPr>
        <p:spPr/>
        <p:txBody>
          <a:bodyPr/>
          <a:lstStyle/>
          <a:p>
            <a:r>
              <a:rPr lang="en-US" dirty="0" smtClean="0"/>
              <a:t>Dean Capps - April 2014</a:t>
            </a:r>
            <a:endParaRPr lang="en-US" dirty="0"/>
          </a:p>
        </p:txBody>
      </p:sp>
    </p:spTree>
    <p:extLst>
      <p:ext uri="{BB962C8B-B14F-4D97-AF65-F5344CB8AC3E}">
        <p14:creationId xmlns:p14="http://schemas.microsoft.com/office/powerpoint/2010/main" val="2531875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600" dirty="0" smtClean="0"/>
              <a:t>Service</a:t>
            </a:r>
            <a:endParaRPr lang="en-US" sz="1000" dirty="0"/>
          </a:p>
        </p:txBody>
      </p:sp>
      <p:sp>
        <p:nvSpPr>
          <p:cNvPr id="3" name="Content Placeholder 2"/>
          <p:cNvSpPr>
            <a:spLocks noGrp="1"/>
          </p:cNvSpPr>
          <p:nvPr>
            <p:ph idx="1"/>
          </p:nvPr>
        </p:nvSpPr>
        <p:spPr>
          <a:xfrm>
            <a:off x="498765" y="1524000"/>
            <a:ext cx="8229600" cy="4953000"/>
          </a:xfrm>
        </p:spPr>
        <p:txBody>
          <a:bodyPr>
            <a:normAutofit/>
          </a:bodyPr>
          <a:lstStyle/>
          <a:p>
            <a:r>
              <a:rPr lang="en-US" sz="2000" dirty="0" smtClean="0"/>
              <a:t>Is Fred the only factor?</a:t>
            </a:r>
          </a:p>
          <a:p>
            <a:pPr lvl="1"/>
            <a:r>
              <a:rPr lang="en-US" sz="1600" dirty="0" smtClean="0"/>
              <a:t>Fred does not always work in the customer service department. But s/he is always about service</a:t>
            </a:r>
            <a:endParaRPr lang="en-US" sz="2000" dirty="0"/>
          </a:p>
          <a:p>
            <a:pPr lvl="1"/>
            <a:r>
              <a:rPr lang="en-US" sz="1600" dirty="0" smtClean="0"/>
              <a:t>The “Fred Factor” is larger than service – it is a philosophy for life itself!</a:t>
            </a:r>
          </a:p>
          <a:p>
            <a:pPr lvl="1"/>
            <a:r>
              <a:rPr lang="en-US" sz="1600" dirty="0" smtClean="0"/>
              <a:t>There is no singular solution. The Fred philosophy can be a factor in literally every aspect of your business and your life. It applies as much to your personal relationships as to your professional interactions</a:t>
            </a:r>
            <a:endParaRPr lang="en-US" sz="2000" dirty="0"/>
          </a:p>
          <a:p>
            <a:pPr lvl="1"/>
            <a:r>
              <a:rPr lang="en-US" sz="1600" dirty="0" smtClean="0"/>
              <a:t>Being a Fred is about what we believe </a:t>
            </a:r>
            <a:r>
              <a:rPr lang="en-US" sz="1600" i="1" dirty="0" smtClean="0"/>
              <a:t>and</a:t>
            </a:r>
            <a:r>
              <a:rPr lang="en-US" sz="800" dirty="0" smtClean="0"/>
              <a:t> </a:t>
            </a:r>
            <a:r>
              <a:rPr lang="en-US" sz="1600" dirty="0" smtClean="0"/>
              <a:t>what we do</a:t>
            </a:r>
          </a:p>
          <a:p>
            <a:pPr lvl="1"/>
            <a:endParaRPr lang="en-US" sz="1600" dirty="0"/>
          </a:p>
          <a:p>
            <a:r>
              <a:rPr lang="en-US" sz="2000" dirty="0" smtClean="0"/>
              <a:t>The why is always a who</a:t>
            </a:r>
          </a:p>
          <a:p>
            <a:pPr lvl="1"/>
            <a:r>
              <a:rPr lang="en-US" sz="1600" dirty="0" smtClean="0"/>
              <a:t>The deepest impressions are formed by </a:t>
            </a:r>
            <a:r>
              <a:rPr lang="en-US" sz="1600" i="1" u="sng" dirty="0" smtClean="0"/>
              <a:t>who</a:t>
            </a:r>
            <a:r>
              <a:rPr lang="en-US" sz="1600" dirty="0" smtClean="0"/>
              <a:t> problems, not </a:t>
            </a:r>
            <a:r>
              <a:rPr lang="en-US" sz="1600" i="1" u="sng" dirty="0" smtClean="0"/>
              <a:t>what</a:t>
            </a:r>
            <a:r>
              <a:rPr lang="en-US" sz="1600" dirty="0" smtClean="0"/>
              <a:t> problems</a:t>
            </a:r>
          </a:p>
          <a:p>
            <a:pPr lvl="1"/>
            <a:r>
              <a:rPr lang="en-US" sz="1600" dirty="0" smtClean="0"/>
              <a:t>The reasons we like or dislike, enjoy or suffer, stay or go away stem from a who</a:t>
            </a:r>
          </a:p>
          <a:p>
            <a:pPr lvl="1"/>
            <a:endParaRPr lang="en-US" sz="1600" dirty="0"/>
          </a:p>
          <a:p>
            <a:r>
              <a:rPr lang="en-US" sz="2000" dirty="0" smtClean="0"/>
              <a:t>Is it enough to arrive alive?</a:t>
            </a:r>
          </a:p>
          <a:p>
            <a:pPr lvl="1"/>
            <a:r>
              <a:rPr lang="en-US" sz="1600" dirty="0" smtClean="0"/>
              <a:t>We expect more than the certain irreducible minimums</a:t>
            </a:r>
          </a:p>
          <a:p>
            <a:pPr lvl="1"/>
            <a:r>
              <a:rPr lang="en-US" sz="1600" dirty="0" smtClean="0"/>
              <a:t>We need Fred’s in every department to deliver a complete experience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1" y="152400"/>
            <a:ext cx="762000" cy="11430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1399" y="5470236"/>
            <a:ext cx="1721427" cy="1311563"/>
          </a:xfrm>
          <a:prstGeom prst="rect">
            <a:avLst/>
          </a:prstGeom>
        </p:spPr>
      </p:pic>
      <p:sp>
        <p:nvSpPr>
          <p:cNvPr id="5" name="Footer Placeholder 4"/>
          <p:cNvSpPr>
            <a:spLocks noGrp="1"/>
          </p:cNvSpPr>
          <p:nvPr>
            <p:ph type="ftr" sz="quarter" idx="11"/>
          </p:nvPr>
        </p:nvSpPr>
        <p:spPr/>
        <p:txBody>
          <a:bodyPr/>
          <a:lstStyle/>
          <a:p>
            <a:r>
              <a:rPr lang="en-US" smtClean="0"/>
              <a:t>Dean Capps - April 2014</a:t>
            </a:r>
            <a:endParaRPr lang="en-US"/>
          </a:p>
        </p:txBody>
      </p:sp>
    </p:spTree>
    <p:extLst>
      <p:ext uri="{BB962C8B-B14F-4D97-AF65-F5344CB8AC3E}">
        <p14:creationId xmlns:p14="http://schemas.microsoft.com/office/powerpoint/2010/main" val="2976296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600" dirty="0" smtClean="0"/>
              <a:t>Action steps</a:t>
            </a:r>
            <a:endParaRPr lang="en-US" sz="1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1" y="152400"/>
            <a:ext cx="762000" cy="11430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1399" y="5470236"/>
            <a:ext cx="1721427" cy="1311563"/>
          </a:xfrm>
          <a:prstGeom prst="rect">
            <a:avLst/>
          </a:prstGeom>
        </p:spPr>
      </p:pic>
      <p:graphicFrame>
        <p:nvGraphicFramePr>
          <p:cNvPr id="9" name="Content Placeholder 8"/>
          <p:cNvGraphicFramePr>
            <a:graphicFrameLocks noGrp="1"/>
          </p:cNvGraphicFramePr>
          <p:nvPr>
            <p:ph idx="1"/>
            <p:extLst>
              <p:ext uri="{D42A27DB-BD31-4B8C-83A1-F6EECF244321}">
                <p14:modId xmlns:p14="http://schemas.microsoft.com/office/powerpoint/2010/main" val="2557169159"/>
              </p:ext>
            </p:extLst>
          </p:nvPr>
        </p:nvGraphicFramePr>
        <p:xfrm>
          <a:off x="457200" y="1600201"/>
          <a:ext cx="8229600" cy="3581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Footer Placeholder 2"/>
          <p:cNvSpPr>
            <a:spLocks noGrp="1"/>
          </p:cNvSpPr>
          <p:nvPr>
            <p:ph type="ftr" sz="quarter" idx="11"/>
          </p:nvPr>
        </p:nvSpPr>
        <p:spPr/>
        <p:txBody>
          <a:bodyPr/>
          <a:lstStyle/>
          <a:p>
            <a:r>
              <a:rPr lang="en-US" smtClean="0"/>
              <a:t>Dean Capps - April 2014</a:t>
            </a:r>
            <a:endParaRPr lang="en-US"/>
          </a:p>
        </p:txBody>
      </p:sp>
    </p:spTree>
    <p:extLst>
      <p:ext uri="{BB962C8B-B14F-4D97-AF65-F5344CB8AC3E}">
        <p14:creationId xmlns:p14="http://schemas.microsoft.com/office/powerpoint/2010/main" val="3780892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600" dirty="0" smtClean="0"/>
              <a:t>Start with commitment</a:t>
            </a:r>
            <a:endParaRPr lang="en-US" sz="1000" dirty="0"/>
          </a:p>
        </p:txBody>
      </p:sp>
      <p:sp>
        <p:nvSpPr>
          <p:cNvPr id="3" name="Content Placeholder 2"/>
          <p:cNvSpPr>
            <a:spLocks noGrp="1"/>
          </p:cNvSpPr>
          <p:nvPr>
            <p:ph idx="1"/>
          </p:nvPr>
        </p:nvSpPr>
        <p:spPr>
          <a:xfrm>
            <a:off x="498765" y="1524000"/>
            <a:ext cx="8229600" cy="4953000"/>
          </a:xfrm>
        </p:spPr>
        <p:txBody>
          <a:bodyPr>
            <a:normAutofit/>
          </a:bodyPr>
          <a:lstStyle/>
          <a:p>
            <a:r>
              <a:rPr lang="en-US" sz="2000" dirty="0" smtClean="0"/>
              <a:t>Being a Fred takes commitment</a:t>
            </a:r>
          </a:p>
          <a:p>
            <a:pPr lvl="1"/>
            <a:r>
              <a:rPr lang="en-US" sz="1600" dirty="0" smtClean="0"/>
              <a:t>Fred’s secret is that the person who benefits most when you act like a Fred is </a:t>
            </a:r>
            <a:r>
              <a:rPr lang="en-US" sz="1600" i="1" u="sng" dirty="0" smtClean="0"/>
              <a:t>you</a:t>
            </a:r>
          </a:p>
          <a:p>
            <a:pPr lvl="1"/>
            <a:r>
              <a:rPr lang="en-US" sz="1600" dirty="0" smtClean="0"/>
              <a:t>Stay away from the negative “Get before you give” approach</a:t>
            </a:r>
          </a:p>
          <a:p>
            <a:pPr lvl="1"/>
            <a:r>
              <a:rPr lang="en-US" sz="1600" i="1" u="sng" dirty="0" smtClean="0"/>
              <a:t>Where</a:t>
            </a:r>
            <a:r>
              <a:rPr lang="en-US" sz="1600" b="1" i="1" dirty="0" smtClean="0"/>
              <a:t> </a:t>
            </a:r>
            <a:r>
              <a:rPr lang="en-US" sz="1600" dirty="0" smtClean="0"/>
              <a:t>you work is a separate issue from </a:t>
            </a:r>
            <a:r>
              <a:rPr lang="en-US" sz="1600" i="1" u="sng" dirty="0" smtClean="0"/>
              <a:t>how</a:t>
            </a:r>
            <a:r>
              <a:rPr lang="en-US" sz="1600" dirty="0" smtClean="0"/>
              <a:t> you work</a:t>
            </a:r>
          </a:p>
          <a:p>
            <a:pPr lvl="1"/>
            <a:r>
              <a:rPr lang="en-US" sz="1600" dirty="0" smtClean="0"/>
              <a:t>There isn’t much you can do about your employer’s compensation or recognition policies. However, commitment to the Fred way will bring its own rewards – rewards that money can’t buy</a:t>
            </a:r>
          </a:p>
          <a:p>
            <a:pPr lvl="1"/>
            <a:endParaRPr lang="en-US" sz="1600" dirty="0"/>
          </a:p>
          <a:p>
            <a:r>
              <a:rPr lang="en-US" sz="2000" dirty="0" smtClean="0"/>
              <a:t>What all </a:t>
            </a:r>
            <a:r>
              <a:rPr lang="en-US" sz="2000" dirty="0" err="1" smtClean="0"/>
              <a:t>Freds</a:t>
            </a:r>
            <a:r>
              <a:rPr lang="en-US" sz="2000" dirty="0" smtClean="0"/>
              <a:t> have in common</a:t>
            </a:r>
          </a:p>
          <a:p>
            <a:pPr lvl="1"/>
            <a:r>
              <a:rPr lang="en-US" sz="1600" dirty="0" err="1" smtClean="0"/>
              <a:t>Freds</a:t>
            </a:r>
            <a:r>
              <a:rPr lang="en-US" sz="1600" dirty="0" smtClean="0"/>
              <a:t> do ordinary work</a:t>
            </a:r>
          </a:p>
          <a:p>
            <a:pPr lvl="1"/>
            <a:r>
              <a:rPr lang="en-US" sz="1600" dirty="0" smtClean="0"/>
              <a:t>They all make   a choice on how they do their work</a:t>
            </a:r>
          </a:p>
          <a:p>
            <a:pPr lvl="1"/>
            <a:r>
              <a:rPr lang="en-US" sz="1600" dirty="0" smtClean="0"/>
              <a:t>Everyone starts with the same raw materials ( time, effort and talent). The magic is  in how the materials are used</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1" y="152400"/>
            <a:ext cx="762000" cy="11430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1399" y="5470236"/>
            <a:ext cx="1721427" cy="1311563"/>
          </a:xfrm>
          <a:prstGeom prst="rect">
            <a:avLst/>
          </a:prstGeom>
        </p:spPr>
      </p:pic>
      <p:sp>
        <p:nvSpPr>
          <p:cNvPr id="5" name="Footer Placeholder 4"/>
          <p:cNvSpPr>
            <a:spLocks noGrp="1"/>
          </p:cNvSpPr>
          <p:nvPr>
            <p:ph type="ftr" sz="quarter" idx="11"/>
          </p:nvPr>
        </p:nvSpPr>
        <p:spPr/>
        <p:txBody>
          <a:bodyPr/>
          <a:lstStyle/>
          <a:p>
            <a:r>
              <a:rPr lang="en-US" smtClean="0"/>
              <a:t>Dean Capps - April 2014</a:t>
            </a:r>
            <a:endParaRPr lang="en-US"/>
          </a:p>
        </p:txBody>
      </p:sp>
    </p:spTree>
    <p:extLst>
      <p:ext uri="{BB962C8B-B14F-4D97-AF65-F5344CB8AC3E}">
        <p14:creationId xmlns:p14="http://schemas.microsoft.com/office/powerpoint/2010/main" val="5351591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451</TotalTime>
  <Words>4539</Words>
  <Application>Microsoft Office PowerPoint</Application>
  <PresentationFormat>On-screen Show (4:3)</PresentationFormat>
  <Paragraphs>506</Paragraphs>
  <Slides>36</Slides>
  <Notes>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New ideas on how to keep delivering extraordinary results</vt:lpstr>
      <vt:lpstr>Why be normal? </vt:lpstr>
      <vt:lpstr>Pursue extraordinary? </vt:lpstr>
      <vt:lpstr>The benefits of being extraordinary</vt:lpstr>
      <vt:lpstr>The benefits of being extraordinary continued</vt:lpstr>
      <vt:lpstr>The Fred checklist</vt:lpstr>
      <vt:lpstr>Service</vt:lpstr>
      <vt:lpstr>Action steps</vt:lpstr>
      <vt:lpstr>Start with commitment</vt:lpstr>
      <vt:lpstr>Why be a Fred?</vt:lpstr>
      <vt:lpstr>Commitment</vt:lpstr>
      <vt:lpstr>The three characteristics of committed people</vt:lpstr>
      <vt:lpstr>Work with passion</vt:lpstr>
      <vt:lpstr>Work with passion</vt:lpstr>
      <vt:lpstr>Cultivate your creativity</vt:lpstr>
      <vt:lpstr>Cultivate your creativity</vt:lpstr>
      <vt:lpstr>Cultivate your creativity</vt:lpstr>
      <vt:lpstr>Develop your difference</vt:lpstr>
      <vt:lpstr>Discovering your signature difference</vt:lpstr>
      <vt:lpstr>Develop your difference</vt:lpstr>
      <vt:lpstr>Build better relationships</vt:lpstr>
      <vt:lpstr>Build better relationships</vt:lpstr>
      <vt:lpstr>Elevate the experience</vt:lpstr>
      <vt:lpstr>Elevate the experience</vt:lpstr>
      <vt:lpstr>Renew your resolve</vt:lpstr>
      <vt:lpstr>Renew your resolve</vt:lpstr>
      <vt:lpstr>What if you’re  the head Fred?</vt:lpstr>
      <vt:lpstr>What if you’re  the head Fred?</vt:lpstr>
      <vt:lpstr>What if you’re  the head Fred?</vt:lpstr>
      <vt:lpstr>Build a team Fred</vt:lpstr>
      <vt:lpstr>Build a team Fred</vt:lpstr>
      <vt:lpstr>Raise a Fred Jr.</vt:lpstr>
      <vt:lpstr>Raise a Fred Jr.</vt:lpstr>
      <vt:lpstr>Create a community of Freds</vt:lpstr>
      <vt:lpstr>Best always</vt:lpstr>
      <vt:lpstr>Best always</vt:lpstr>
    </vt:vector>
  </TitlesOfParts>
  <Company>Verizon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Capps, Dean B</dc:creator>
  <cp:lastModifiedBy>Capps, Dean B</cp:lastModifiedBy>
  <cp:revision>96</cp:revision>
  <dcterms:created xsi:type="dcterms:W3CDTF">2014-04-14T16:51:12Z</dcterms:created>
  <dcterms:modified xsi:type="dcterms:W3CDTF">2014-04-24T19:57:22Z</dcterms:modified>
</cp:coreProperties>
</file>