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1" r:id="rId5"/>
    <p:sldId id="260" r:id="rId6"/>
    <p:sldId id="275" r:id="rId7"/>
    <p:sldId id="272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3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3AA554F-3CFF-42C7-95D0-EF73A9E6A5A5}" type="datetimeFigureOut">
              <a:rPr lang="en-US" smtClean="0"/>
              <a:t>11/28/2016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990E839-6A1A-42F9-A011-76FFA779E40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Oracle </a:t>
            </a:r>
            <a:r>
              <a:rPr lang="en-US" dirty="0" err="1" smtClean="0"/>
              <a:t>GoldenGate</a:t>
            </a:r>
            <a:r>
              <a:rPr lang="en-US" dirty="0" smtClean="0"/>
              <a:t> on </a:t>
            </a:r>
            <a:r>
              <a:rPr lang="en-US" dirty="0" smtClean="0"/>
              <a:t>z/OS replicating to Oracle on 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826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 err="1" smtClean="0"/>
              <a:t>GoldenGate</a:t>
            </a:r>
            <a:r>
              <a:rPr lang="en-US" dirty="0" smtClean="0"/>
              <a:t> works for Mainframe to midrange Oracle</a:t>
            </a:r>
            <a:endParaRPr lang="en-US" dirty="0"/>
          </a:p>
        </p:txBody>
      </p:sp>
      <p:pic>
        <p:nvPicPr>
          <p:cNvPr id="1026" name="Picture 1" descr="http://gavinsoorma.com/wp-content/uploads/2010/02/goldengat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92" y="2362200"/>
            <a:ext cx="8561379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19200" y="18288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 on left is DB2 mainframe, target on right is midrange Oracle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787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RACF requirements for your 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You must have an OMVS segment for your </a:t>
            </a:r>
            <a:r>
              <a:rPr lang="en-US" sz="2600" dirty="0" err="1" smtClean="0"/>
              <a:t>RACFid</a:t>
            </a:r>
            <a:r>
              <a:rPr lang="en-US" sz="2600" dirty="0" smtClean="0"/>
              <a:t> (under TSO issue LU </a:t>
            </a:r>
            <a:r>
              <a:rPr lang="en-US" sz="2600" dirty="0" err="1" smtClean="0"/>
              <a:t>racfid</a:t>
            </a:r>
            <a:r>
              <a:rPr lang="en-US" sz="2600" dirty="0" smtClean="0"/>
              <a:t> and hit enter until you reach the end of the listing. The last screen will indicate if you have an OMVS segment or not</a:t>
            </a:r>
            <a:r>
              <a:rPr lang="en-US" sz="2600" dirty="0" smtClean="0"/>
              <a:t>)</a:t>
            </a:r>
          </a:p>
          <a:p>
            <a:r>
              <a:rPr lang="en-US" sz="2600" dirty="0" smtClean="0"/>
              <a:t>This is probably handled by your </a:t>
            </a:r>
            <a:r>
              <a:rPr lang="en-US" sz="2600" dirty="0" err="1" smtClean="0"/>
              <a:t>RACF</a:t>
            </a:r>
            <a:r>
              <a:rPr lang="en-US" sz="2600" dirty="0" smtClean="0"/>
              <a:t> administration team and is beyond the scope of this presentation</a:t>
            </a:r>
            <a:endParaRPr lang="en-US" sz="26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557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Access to </a:t>
            </a:r>
            <a:r>
              <a:rPr lang="en-US" dirty="0" err="1" smtClean="0"/>
              <a:t>GoldenGate</a:t>
            </a:r>
            <a:r>
              <a:rPr lang="en-US" dirty="0" smtClean="0"/>
              <a:t> on z/OS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Logon </a:t>
            </a:r>
            <a:r>
              <a:rPr lang="en-US" dirty="0" smtClean="0"/>
              <a:t>to your </a:t>
            </a:r>
            <a:r>
              <a:rPr lang="en-US" dirty="0" err="1" smtClean="0"/>
              <a:t>LPAR</a:t>
            </a:r>
            <a:endParaRPr lang="en-US" dirty="0" smtClean="0"/>
          </a:p>
          <a:p>
            <a:r>
              <a:rPr lang="en-US" dirty="0" smtClean="0"/>
              <a:t>At the command prompt in ISPF enter OMVS</a:t>
            </a:r>
          </a:p>
          <a:p>
            <a:r>
              <a:rPr lang="en-US" dirty="0" smtClean="0"/>
              <a:t>cd /</a:t>
            </a:r>
            <a:r>
              <a:rPr lang="en-US" dirty="0" smtClean="0"/>
              <a:t>web/oracle (Your directory may be different)</a:t>
            </a:r>
            <a:endParaRPr lang="en-US" dirty="0" smtClean="0"/>
          </a:p>
          <a:p>
            <a:r>
              <a:rPr lang="en-US" dirty="0" smtClean="0"/>
              <a:t>. ./ggenv.sh (note there is a space between dots) This sets up the GG environment </a:t>
            </a:r>
            <a:r>
              <a:rPr lang="en-US" dirty="0" err="1" smtClean="0"/>
              <a:t>vars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(your environment may have a different batch process)</a:t>
            </a:r>
            <a:endParaRPr lang="en-US" dirty="0" smtClean="0"/>
          </a:p>
          <a:p>
            <a:r>
              <a:rPr lang="en-US" dirty="0" smtClean="0"/>
              <a:t>cd </a:t>
            </a:r>
            <a:r>
              <a:rPr lang="en-US" dirty="0" err="1" smtClean="0"/>
              <a:t>goldengate</a:t>
            </a:r>
            <a:endParaRPr lang="en-US" dirty="0" smtClean="0"/>
          </a:p>
          <a:p>
            <a:r>
              <a:rPr lang="en-US" dirty="0" err="1" smtClean="0"/>
              <a:t>ggsci</a:t>
            </a:r>
            <a:endParaRPr lang="en-US" dirty="0" smtClean="0"/>
          </a:p>
          <a:p>
            <a:r>
              <a:rPr lang="en-US" dirty="0" smtClean="0"/>
              <a:t>At the command prompt in ISPF enter ISH to enter the </a:t>
            </a:r>
            <a:r>
              <a:rPr lang="en-US" dirty="0" err="1" smtClean="0"/>
              <a:t>ishell</a:t>
            </a:r>
            <a:r>
              <a:rPr lang="en-US" dirty="0" smtClean="0"/>
              <a:t> (ISPF like shell) where you can edit and look at the contents of the files</a:t>
            </a:r>
          </a:p>
        </p:txBody>
      </p:sp>
    </p:spTree>
    <p:extLst>
      <p:ext uri="{BB962C8B-B14F-4D97-AF65-F5344CB8AC3E}">
        <p14:creationId xmlns:p14="http://schemas.microsoft.com/office/powerpoint/2010/main" val="1382685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“Info all” </a:t>
            </a:r>
            <a:r>
              <a:rPr lang="en-US" dirty="0" smtClean="0"/>
              <a:t>to see the </a:t>
            </a:r>
            <a:r>
              <a:rPr lang="en-US" dirty="0" err="1" smtClean="0"/>
              <a:t>GG</a:t>
            </a:r>
            <a:r>
              <a:rPr lang="en-US" dirty="0" smtClean="0"/>
              <a:t> processes running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4582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GGSCI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(MVSLPAR1)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1&gt; info all                                              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Program     Status      Group       Lag at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Chkpt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Time Since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Chkpt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     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MANAGER     RUNNING                                                      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EXTRACT     RUNNING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EDBL2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00:00:00      00:00:09               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EXTRACT     RUNNING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PDBL2      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00:00:00      00:00:03 </a:t>
            </a:r>
          </a:p>
          <a:p>
            <a:pPr marL="0" indent="0">
              <a:buNone/>
            </a:pP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247928"/>
            <a:ext cx="83888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Suggested convention 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Extracts </a:t>
            </a:r>
            <a:r>
              <a:rPr lang="en-US" sz="2000" b="1" dirty="0" smtClean="0"/>
              <a:t>begin with an </a:t>
            </a:r>
            <a:r>
              <a:rPr lang="en-US" sz="2000" b="1" dirty="0" smtClean="0"/>
              <a:t>E</a:t>
            </a:r>
          </a:p>
          <a:p>
            <a:r>
              <a:rPr lang="en-US" sz="2000" b="1" dirty="0" smtClean="0"/>
              <a:t>	pumps </a:t>
            </a:r>
            <a:r>
              <a:rPr lang="en-US" sz="2000" b="1" dirty="0" smtClean="0"/>
              <a:t>begin with a P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9104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“SHOW” output of </a:t>
            </a:r>
            <a:r>
              <a:rPr lang="en-US" dirty="0" err="1" smtClean="0"/>
              <a:t>ggsci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Using subdirectories for all process files                                      </a:t>
            </a:r>
          </a:p>
          <a:p>
            <a:r>
              <a:rPr lang="en-US" dirty="0"/>
              <a:t>                                                                                </a:t>
            </a:r>
          </a:p>
          <a:p>
            <a:r>
              <a:rPr lang="en-US" dirty="0"/>
              <a:t>Editor:  vi                                                                     </a:t>
            </a:r>
          </a:p>
          <a:p>
            <a:r>
              <a:rPr lang="en-US" dirty="0"/>
              <a:t>                                                                                </a:t>
            </a:r>
          </a:p>
          <a:p>
            <a:r>
              <a:rPr lang="en-US" dirty="0"/>
              <a:t>Reports (.</a:t>
            </a:r>
            <a:r>
              <a:rPr lang="en-US" dirty="0" err="1"/>
              <a:t>rpt</a:t>
            </a:r>
            <a:r>
              <a:rPr lang="en-US" dirty="0"/>
              <a:t>)               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dirrpt</a:t>
            </a:r>
            <a:r>
              <a:rPr lang="en-US" dirty="0" smtClean="0"/>
              <a:t>               </a:t>
            </a:r>
            <a:endParaRPr lang="en-US" dirty="0"/>
          </a:p>
          <a:p>
            <a:r>
              <a:rPr lang="en-US" dirty="0"/>
              <a:t>Parameters (.</a:t>
            </a:r>
            <a:r>
              <a:rPr lang="en-US" dirty="0" err="1"/>
              <a:t>prm</a:t>
            </a:r>
            <a:r>
              <a:rPr lang="en-US" dirty="0"/>
              <a:t>)            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dirprm</a:t>
            </a:r>
            <a:r>
              <a:rPr lang="en-US" dirty="0" smtClean="0"/>
              <a:t>               </a:t>
            </a:r>
            <a:endParaRPr lang="en-US" dirty="0"/>
          </a:p>
          <a:p>
            <a:r>
              <a:rPr lang="en-US" dirty="0" err="1"/>
              <a:t>Replicat</a:t>
            </a:r>
            <a:r>
              <a:rPr lang="en-US" dirty="0"/>
              <a:t> Checkpoints (.</a:t>
            </a:r>
            <a:r>
              <a:rPr lang="en-US" dirty="0" err="1"/>
              <a:t>cpr</a:t>
            </a:r>
            <a:r>
              <a:rPr lang="en-US" dirty="0"/>
              <a:t>)  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dirchk</a:t>
            </a:r>
            <a:r>
              <a:rPr lang="en-US" dirty="0" smtClean="0"/>
              <a:t>               </a:t>
            </a:r>
            <a:endParaRPr lang="en-US" dirty="0"/>
          </a:p>
          <a:p>
            <a:r>
              <a:rPr lang="en-US" dirty="0"/>
              <a:t>Extract Checkpoints (.</a:t>
            </a:r>
            <a:r>
              <a:rPr lang="en-US" dirty="0" err="1"/>
              <a:t>cpe</a:t>
            </a:r>
            <a:r>
              <a:rPr lang="en-US" dirty="0"/>
              <a:t>)   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dirchk</a:t>
            </a:r>
            <a:r>
              <a:rPr lang="en-US" dirty="0" smtClean="0"/>
              <a:t>               </a:t>
            </a:r>
            <a:endParaRPr lang="en-US" dirty="0"/>
          </a:p>
          <a:p>
            <a:r>
              <a:rPr lang="en-US" dirty="0"/>
              <a:t>Process Status (.pcs)        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dirpcs</a:t>
            </a:r>
            <a:r>
              <a:rPr lang="en-US" dirty="0" smtClean="0"/>
              <a:t>               </a:t>
            </a:r>
            <a:endParaRPr lang="en-US" dirty="0"/>
          </a:p>
          <a:p>
            <a:r>
              <a:rPr lang="en-US" dirty="0"/>
              <a:t>SQL Scripts (.</a:t>
            </a:r>
            <a:r>
              <a:rPr lang="en-US" dirty="0" err="1"/>
              <a:t>sql</a:t>
            </a:r>
            <a:r>
              <a:rPr lang="en-US" dirty="0"/>
              <a:t>)           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dirsql</a:t>
            </a:r>
            <a:r>
              <a:rPr lang="en-US" dirty="0" smtClean="0"/>
              <a:t>               </a:t>
            </a:r>
            <a:endParaRPr lang="en-US" dirty="0"/>
          </a:p>
          <a:p>
            <a:r>
              <a:rPr lang="en-US" dirty="0"/>
              <a:t>Database Definitions (.</a:t>
            </a:r>
            <a:r>
              <a:rPr lang="en-US" dirty="0" err="1"/>
              <a:t>def</a:t>
            </a:r>
            <a:r>
              <a:rPr lang="en-US" dirty="0"/>
              <a:t>)  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dirdef</a:t>
            </a:r>
            <a:r>
              <a:rPr lang="en-US" dirty="0" smtClean="0"/>
              <a:t>               </a:t>
            </a:r>
            <a:endParaRPr lang="en-US" dirty="0"/>
          </a:p>
          <a:p>
            <a:r>
              <a:rPr lang="en-US" dirty="0"/>
              <a:t>Dump files (.</a:t>
            </a:r>
            <a:r>
              <a:rPr lang="en-US" dirty="0" err="1"/>
              <a:t>dmp</a:t>
            </a:r>
            <a:r>
              <a:rPr lang="en-US" dirty="0"/>
              <a:t>)            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dirdmp</a:t>
            </a:r>
            <a:r>
              <a:rPr lang="en-US" dirty="0" smtClean="0"/>
              <a:t>                                                                         </a:t>
            </a:r>
            <a:endParaRPr lang="en-US" dirty="0"/>
          </a:p>
          <a:p>
            <a:r>
              <a:rPr lang="en-US" dirty="0" err="1"/>
              <a:t>Masterkey</a:t>
            </a:r>
            <a:r>
              <a:rPr lang="en-US" dirty="0"/>
              <a:t> wallet files (.</a:t>
            </a:r>
            <a:r>
              <a:rPr lang="en-US" dirty="0" err="1"/>
              <a:t>wlt</a:t>
            </a:r>
            <a:r>
              <a:rPr lang="en-US" dirty="0"/>
              <a:t>)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dirwlt</a:t>
            </a:r>
            <a:r>
              <a:rPr lang="en-US" dirty="0" smtClean="0"/>
              <a:t>                                                                         </a:t>
            </a:r>
            <a:endParaRPr lang="en-US" dirty="0"/>
          </a:p>
          <a:p>
            <a:r>
              <a:rPr lang="en-US" dirty="0"/>
              <a:t>Credential store files (.</a:t>
            </a:r>
            <a:r>
              <a:rPr lang="en-US" dirty="0" err="1"/>
              <a:t>crd</a:t>
            </a:r>
            <a:r>
              <a:rPr lang="en-US" dirty="0"/>
              <a:t>)  </a:t>
            </a:r>
            <a:r>
              <a:rPr lang="en-US" dirty="0" smtClean="0"/>
              <a:t>/MVSLPAR1/web/oracle/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dircrd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4914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error logs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</a:t>
            </a:r>
            <a:r>
              <a:rPr lang="en-US" dirty="0" smtClean="0"/>
              <a:t>the </a:t>
            </a:r>
            <a:r>
              <a:rPr lang="en-US" dirty="0" err="1" smtClean="0"/>
              <a:t>LPAR</a:t>
            </a:r>
            <a:r>
              <a:rPr lang="en-US" dirty="0" smtClean="0"/>
              <a:t>, </a:t>
            </a:r>
            <a:r>
              <a:rPr lang="en-US" dirty="0" smtClean="0"/>
              <a:t>logon to ISH and enter             </a:t>
            </a:r>
            <a:endParaRPr lang="en-US" dirty="0" smtClean="0"/>
          </a:p>
          <a:p>
            <a:pPr lvl="1"/>
            <a:r>
              <a:rPr lang="en-US" dirty="0" smtClean="0"/>
              <a:t>cd </a:t>
            </a:r>
            <a:r>
              <a:rPr lang="en-US" dirty="0" smtClean="0"/>
              <a:t>/web/oracle/</a:t>
            </a:r>
            <a:r>
              <a:rPr lang="en-US" dirty="0" err="1" smtClean="0"/>
              <a:t>goldengate</a:t>
            </a:r>
            <a:endParaRPr lang="en-US" dirty="0" smtClean="0"/>
          </a:p>
          <a:p>
            <a:pPr lvl="1"/>
            <a:r>
              <a:rPr lang="en-US" dirty="0"/>
              <a:t>Select file </a:t>
            </a:r>
            <a:r>
              <a:rPr lang="en-US" dirty="0" smtClean="0"/>
              <a:t>ggserr.log </a:t>
            </a:r>
          </a:p>
          <a:p>
            <a:pPr lvl="1"/>
            <a:r>
              <a:rPr lang="en-US" dirty="0" smtClean="0"/>
              <a:t>Contains log messages since startup of GG</a:t>
            </a:r>
          </a:p>
          <a:p>
            <a:pPr lvl="1"/>
            <a:r>
              <a:rPr lang="en-US" dirty="0" smtClean="0"/>
              <a:t>Look for the characters ERROR to find and error message, use ISPF editor commands to look for it</a:t>
            </a:r>
          </a:p>
          <a:p>
            <a:pPr lvl="1"/>
            <a:r>
              <a:rPr lang="en-US" dirty="0" smtClean="0"/>
              <a:t>Messages are issued whenever GG stops as WARNING, the rest of the messages are INFO</a:t>
            </a:r>
          </a:p>
          <a:p>
            <a:pPr lvl="1"/>
            <a:r>
              <a:rPr lang="en-US" dirty="0" smtClean="0"/>
              <a:t>If a process </a:t>
            </a:r>
            <a:r>
              <a:rPr lang="en-US" dirty="0" err="1" smtClean="0"/>
              <a:t>abends</a:t>
            </a:r>
            <a:r>
              <a:rPr lang="en-US" dirty="0" smtClean="0"/>
              <a:t>, look in /web/oracle/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dirrpt</a:t>
            </a:r>
            <a:r>
              <a:rPr lang="en-US" dirty="0" smtClean="0"/>
              <a:t> for files with the </a:t>
            </a:r>
            <a:r>
              <a:rPr lang="en-US" dirty="0" err="1" smtClean="0"/>
              <a:t>processid.dsc</a:t>
            </a:r>
            <a:r>
              <a:rPr lang="en-US" dirty="0" smtClean="0"/>
              <a:t> or </a:t>
            </a:r>
            <a:r>
              <a:rPr lang="en-US" dirty="0" err="1" smtClean="0"/>
              <a:t>processid.rpt</a:t>
            </a:r>
            <a:r>
              <a:rPr lang="en-US" dirty="0" smtClean="0"/>
              <a:t>, where </a:t>
            </a:r>
            <a:r>
              <a:rPr lang="en-US" dirty="0" err="1" smtClean="0"/>
              <a:t>processid</a:t>
            </a:r>
            <a:r>
              <a:rPr lang="en-US" dirty="0" smtClean="0"/>
              <a:t> is the extract or pump process 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514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Defgen</a:t>
            </a:r>
            <a:r>
              <a:rPr lang="en-US" dirty="0" smtClean="0"/>
              <a:t> for replicated </a:t>
            </a:r>
            <a:r>
              <a:rPr lang="en-US" dirty="0" smtClean="0"/>
              <a:t>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Generate the </a:t>
            </a:r>
            <a:r>
              <a:rPr lang="en-US" dirty="0" err="1"/>
              <a:t>defgen</a:t>
            </a:r>
            <a:r>
              <a:rPr lang="en-US" dirty="0"/>
              <a:t> and send it to the Oracle support DBA</a:t>
            </a:r>
          </a:p>
          <a:p>
            <a:pPr lvl="1"/>
            <a:r>
              <a:rPr lang="en-US" dirty="0"/>
              <a:t>In ISH on </a:t>
            </a:r>
            <a:r>
              <a:rPr lang="en-US" dirty="0" smtClean="0"/>
              <a:t>MVSLPAR1, </a:t>
            </a:r>
            <a:r>
              <a:rPr lang="en-US" dirty="0"/>
              <a:t>rename the file </a:t>
            </a:r>
            <a:r>
              <a:rPr lang="en-US" dirty="0" smtClean="0"/>
              <a:t>/</a:t>
            </a:r>
            <a:r>
              <a:rPr lang="en-US" dirty="0" smtClean="0"/>
              <a:t>middleware/oraggt10/</a:t>
            </a:r>
            <a:r>
              <a:rPr lang="en-US" dirty="0" err="1" smtClean="0"/>
              <a:t>goldengate</a:t>
            </a:r>
            <a:r>
              <a:rPr lang="en-US" dirty="0" smtClean="0"/>
              <a:t>/</a:t>
            </a:r>
            <a:r>
              <a:rPr lang="en-US" dirty="0" err="1" smtClean="0"/>
              <a:t>dirdef</a:t>
            </a:r>
            <a:r>
              <a:rPr lang="en-US" dirty="0" smtClean="0"/>
              <a:t>/defgen.def </a:t>
            </a:r>
            <a:r>
              <a:rPr lang="en-US" dirty="0"/>
              <a:t>to a backup name</a:t>
            </a:r>
          </a:p>
          <a:p>
            <a:pPr lvl="1"/>
            <a:r>
              <a:rPr lang="en-US" dirty="0"/>
              <a:t>In OMVS on </a:t>
            </a:r>
            <a:r>
              <a:rPr lang="en-US" dirty="0" smtClean="0"/>
              <a:t>MVSLPAR1, </a:t>
            </a:r>
            <a:r>
              <a:rPr lang="en-US" dirty="0"/>
              <a:t>after setting up GG </a:t>
            </a:r>
            <a:r>
              <a:rPr lang="en-US" dirty="0" err="1"/>
              <a:t>env</a:t>
            </a:r>
            <a:r>
              <a:rPr lang="en-US" dirty="0"/>
              <a:t> </a:t>
            </a:r>
            <a:r>
              <a:rPr lang="en-US" dirty="0" err="1"/>
              <a:t>vars</a:t>
            </a:r>
            <a:r>
              <a:rPr lang="en-US" dirty="0"/>
              <a:t>, </a:t>
            </a:r>
            <a:endParaRPr lang="en-US" dirty="0" smtClean="0"/>
          </a:p>
          <a:p>
            <a:pPr lvl="2"/>
            <a:r>
              <a:rPr lang="en-US" dirty="0" smtClean="0"/>
              <a:t>enter </a:t>
            </a:r>
            <a:r>
              <a:rPr lang="en-US" sz="2200" dirty="0"/>
              <a:t>./</a:t>
            </a:r>
            <a:r>
              <a:rPr lang="en-US" sz="2200" dirty="0" err="1"/>
              <a:t>defgen</a:t>
            </a:r>
            <a:r>
              <a:rPr lang="en-US" sz="2200" dirty="0"/>
              <a:t> </a:t>
            </a:r>
            <a:r>
              <a:rPr lang="en-US" sz="2200" dirty="0" err="1"/>
              <a:t>paramfile</a:t>
            </a:r>
            <a:r>
              <a:rPr lang="en-US" sz="2200" dirty="0"/>
              <a:t> </a:t>
            </a:r>
            <a:r>
              <a:rPr lang="en-US" sz="2200" dirty="0" smtClean="0"/>
              <a:t>/</a:t>
            </a:r>
            <a:r>
              <a:rPr lang="en-US" sz="2200" dirty="0" smtClean="0"/>
              <a:t>middleware/oraggt10/</a:t>
            </a:r>
            <a:r>
              <a:rPr lang="en-US" sz="2200" dirty="0" err="1" smtClean="0"/>
              <a:t>goldengate</a:t>
            </a:r>
            <a:r>
              <a:rPr lang="en-US" sz="2200" dirty="0" smtClean="0"/>
              <a:t>/</a:t>
            </a:r>
            <a:r>
              <a:rPr lang="en-US" sz="2200" dirty="0" err="1" smtClean="0"/>
              <a:t>dirprm</a:t>
            </a:r>
            <a:r>
              <a:rPr lang="en-US" sz="2200" dirty="0" smtClean="0"/>
              <a:t>/</a:t>
            </a:r>
            <a:r>
              <a:rPr lang="en-US" sz="2200" dirty="0" err="1" smtClean="0"/>
              <a:t>def.prm</a:t>
            </a:r>
            <a:r>
              <a:rPr lang="en-US" sz="2200" dirty="0" smtClean="0"/>
              <a:t>  </a:t>
            </a:r>
          </a:p>
          <a:p>
            <a:pPr lvl="3"/>
            <a:r>
              <a:rPr lang="en-US" dirty="0" smtClean="0"/>
              <a:t>this </a:t>
            </a:r>
            <a:r>
              <a:rPr lang="en-US" dirty="0"/>
              <a:t>generates a new version in the file you just renamed.</a:t>
            </a:r>
          </a:p>
          <a:p>
            <a:pPr lvl="1"/>
            <a:r>
              <a:rPr lang="en-US" sz="2200" dirty="0"/>
              <a:t>Copy to Oracle – using </a:t>
            </a:r>
            <a:r>
              <a:rPr lang="en-US" sz="2200" dirty="0" err="1"/>
              <a:t>WinSCP</a:t>
            </a:r>
            <a:r>
              <a:rPr lang="en-US" sz="2200" dirty="0"/>
              <a:t>  </a:t>
            </a:r>
            <a:endParaRPr lang="en-US" sz="2200" dirty="0" smtClean="0"/>
          </a:p>
          <a:p>
            <a:pPr lvl="2"/>
            <a:r>
              <a:rPr lang="en-US" sz="2200" dirty="0" smtClean="0"/>
              <a:t>FTP </a:t>
            </a:r>
            <a:r>
              <a:rPr lang="en-US" sz="2200" dirty="0"/>
              <a:t>the file  below in binary to your PC and then SFTP it to the Oracle server  from your PC.</a:t>
            </a:r>
          </a:p>
          <a:p>
            <a:pPr lvl="2"/>
            <a:r>
              <a:rPr lang="en-US" sz="1800" dirty="0"/>
              <a:t>On </a:t>
            </a:r>
            <a:r>
              <a:rPr lang="en-US" sz="1800" dirty="0" smtClean="0"/>
              <a:t>server.domain.com,  </a:t>
            </a:r>
            <a:r>
              <a:rPr lang="en-US" sz="1800" dirty="0"/>
              <a:t>rename the existing file in directory /</a:t>
            </a:r>
            <a:r>
              <a:rPr lang="en-US" sz="1800" dirty="0" err="1" smtClean="0"/>
              <a:t>ggs</a:t>
            </a:r>
            <a:r>
              <a:rPr lang="en-US" sz="1800" dirty="0" smtClean="0"/>
              <a:t>/OMZBGWU2/</a:t>
            </a:r>
            <a:r>
              <a:rPr lang="en-US" sz="1800" dirty="0" err="1" smtClean="0"/>
              <a:t>dirdef</a:t>
            </a:r>
            <a:r>
              <a:rPr lang="en-US" sz="1800" dirty="0" smtClean="0"/>
              <a:t> to </a:t>
            </a:r>
            <a:r>
              <a:rPr lang="en-US" sz="1800" dirty="0"/>
              <a:t>append date</a:t>
            </a:r>
          </a:p>
          <a:p>
            <a:pPr lvl="2"/>
            <a:r>
              <a:rPr lang="en-US" sz="1800" dirty="0"/>
              <a:t>The host directory is </a:t>
            </a:r>
            <a:endParaRPr lang="en-US" sz="1800" dirty="0" smtClean="0"/>
          </a:p>
          <a:p>
            <a:pPr lvl="3"/>
            <a:r>
              <a:rPr lang="en-US" sz="1400" dirty="0" smtClean="0"/>
              <a:t>/</a:t>
            </a:r>
            <a:r>
              <a:rPr lang="en-US" sz="1400" dirty="0"/>
              <a:t>middleware/oraggt10/</a:t>
            </a:r>
            <a:r>
              <a:rPr lang="en-US" sz="1400" dirty="0" err="1"/>
              <a:t>goldengate</a:t>
            </a:r>
            <a:r>
              <a:rPr lang="en-US" sz="1400" dirty="0"/>
              <a:t> </a:t>
            </a:r>
            <a:r>
              <a:rPr lang="en-US" sz="1400" dirty="0" smtClean="0"/>
              <a:t>/</a:t>
            </a:r>
            <a:r>
              <a:rPr lang="en-US" sz="1400" dirty="0" err="1" smtClean="0"/>
              <a:t>dirdef</a:t>
            </a:r>
            <a:r>
              <a:rPr lang="en-US" sz="1400" dirty="0" smtClean="0"/>
              <a:t> </a:t>
            </a:r>
            <a:r>
              <a:rPr lang="en-US" sz="1600" dirty="0" smtClean="0"/>
              <a:t>on </a:t>
            </a:r>
            <a:r>
              <a:rPr lang="en-US" sz="1600" dirty="0" smtClean="0"/>
              <a:t>MVSLPAR1.domain.com</a:t>
            </a:r>
            <a:endParaRPr lang="en-US" sz="1600" dirty="0"/>
          </a:p>
          <a:p>
            <a:pPr lvl="2"/>
            <a:r>
              <a:rPr lang="en-US" sz="1800" dirty="0"/>
              <a:t>File is </a:t>
            </a:r>
            <a:r>
              <a:rPr lang="en-US" sz="1600" dirty="0"/>
              <a:t>nbdefgen.def </a:t>
            </a:r>
            <a:r>
              <a:rPr lang="en-US" sz="1600" dirty="0" smtClean="0"/>
              <a:t> </a:t>
            </a:r>
            <a:r>
              <a:rPr lang="en-US" sz="1800" dirty="0" smtClean="0"/>
              <a:t>(</a:t>
            </a:r>
            <a:r>
              <a:rPr lang="en-US" sz="1800" dirty="0"/>
              <a:t>make sure to copy in binary)</a:t>
            </a:r>
          </a:p>
          <a:p>
            <a:pPr lvl="2"/>
            <a:r>
              <a:rPr lang="en-US" sz="1800" dirty="0"/>
              <a:t>Remote is </a:t>
            </a:r>
            <a:r>
              <a:rPr lang="en-US" sz="1800" dirty="0" smtClean="0"/>
              <a:t>server.domain.com to </a:t>
            </a:r>
            <a:r>
              <a:rPr lang="en-US" sz="1800" dirty="0"/>
              <a:t>directory /</a:t>
            </a:r>
            <a:r>
              <a:rPr lang="en-US" sz="1800" dirty="0" err="1" smtClean="0"/>
              <a:t>ggs</a:t>
            </a:r>
            <a:r>
              <a:rPr lang="en-US" sz="1800" dirty="0" smtClean="0"/>
              <a:t>/OMZBGWU2/</a:t>
            </a:r>
            <a:r>
              <a:rPr lang="en-US" sz="1800" dirty="0" err="1" smtClean="0"/>
              <a:t>dirdef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25097"/>
      </p:ext>
    </p:extLst>
  </p:cSld>
  <p:clrMapOvr>
    <a:masterClrMapping/>
  </p:clrMapOvr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2350</TotalTime>
  <Words>526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Thatch</vt:lpstr>
      <vt:lpstr>Oracle GoldenGate on z/OS replicating to Oracle on Linux</vt:lpstr>
      <vt:lpstr>How GoldenGate works for Mainframe to midrange Oracle</vt:lpstr>
      <vt:lpstr>RACF requirements for your id</vt:lpstr>
      <vt:lpstr>Access to GoldenGate on z/OS</vt:lpstr>
      <vt:lpstr>“Info all” to see the GG processes running </vt:lpstr>
      <vt:lpstr>“SHOW” output of ggsci</vt:lpstr>
      <vt:lpstr>Access to error logs </vt:lpstr>
      <vt:lpstr>Defgen for replicated tables</vt:lpstr>
    </vt:vector>
  </TitlesOfParts>
  <Company>Verizon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Oracle GoldenGate on the Mainframe for NetPro and Cameo</dc:title>
  <dc:creator>Eldridge, Echo E</dc:creator>
  <cp:lastModifiedBy>Capps, Dean B</cp:lastModifiedBy>
  <cp:revision>51</cp:revision>
  <dcterms:created xsi:type="dcterms:W3CDTF">2015-01-29T22:17:49Z</dcterms:created>
  <dcterms:modified xsi:type="dcterms:W3CDTF">2016-11-28T21:03:19Z</dcterms:modified>
</cp:coreProperties>
</file>